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34"/>
  </p:notesMasterIdLst>
  <p:handoutMasterIdLst>
    <p:handoutMasterId r:id="rId35"/>
  </p:handoutMasterIdLst>
  <p:sldIdLst>
    <p:sldId id="256" r:id="rId3"/>
    <p:sldId id="279" r:id="rId4"/>
    <p:sldId id="300" r:id="rId5"/>
    <p:sldId id="310" r:id="rId6"/>
    <p:sldId id="278" r:id="rId7"/>
    <p:sldId id="311" r:id="rId8"/>
    <p:sldId id="312" r:id="rId9"/>
    <p:sldId id="313" r:id="rId10"/>
    <p:sldId id="314" r:id="rId11"/>
    <p:sldId id="318" r:id="rId12"/>
    <p:sldId id="317" r:id="rId13"/>
    <p:sldId id="319" r:id="rId14"/>
    <p:sldId id="320" r:id="rId15"/>
    <p:sldId id="321" r:id="rId16"/>
    <p:sldId id="316" r:id="rId17"/>
    <p:sldId id="309" r:id="rId18"/>
    <p:sldId id="276" r:id="rId19"/>
    <p:sldId id="286" r:id="rId20"/>
    <p:sldId id="299" r:id="rId21"/>
    <p:sldId id="287" r:id="rId22"/>
    <p:sldId id="306" r:id="rId23"/>
    <p:sldId id="290" r:id="rId24"/>
    <p:sldId id="291" r:id="rId25"/>
    <p:sldId id="292" r:id="rId26"/>
    <p:sldId id="293" r:id="rId27"/>
    <p:sldId id="289" r:id="rId28"/>
    <p:sldId id="301" r:id="rId29"/>
    <p:sldId id="302" r:id="rId30"/>
    <p:sldId id="303" r:id="rId31"/>
    <p:sldId id="297" r:id="rId32"/>
    <p:sldId id="29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>
      <p:cViewPr varScale="1">
        <p:scale>
          <a:sx n="68" d="100"/>
          <a:sy n="68" d="100"/>
        </p:scale>
        <p:origin x="616" y="5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28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B48F5-BACC-47D6-A0F7-82FBF9C6BC85}" type="datetimeFigureOut">
              <a:rPr lang="en-US"/>
              <a:t>9/16/2018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ACAF8E-318A-4EFE-8633-D9E72ABCE0ED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06559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B1CD00-5424-4675-AB18-2C419B060449}" type="datetimeFigureOut">
              <a:rPr lang="en-US"/>
              <a:t>9/16/2018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E2CF44-2B13-41B4-A334-1CDF534EEBB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53856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gray">
          <a:xfrm>
            <a:off x="0" y="2825016"/>
            <a:ext cx="12188952" cy="3180930"/>
          </a:xfrm>
          <a:prstGeom prst="rect">
            <a:avLst/>
          </a:prstGeom>
          <a:solidFill>
            <a:schemeClr val="bg1">
              <a:lumMod val="85000"/>
              <a:lumOff val="1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 userDrawn="1"/>
        </p:nvSpPr>
        <p:spPr bwMode="black">
          <a:xfrm>
            <a:off x="0" y="3075709"/>
            <a:ext cx="12188952" cy="263929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white">
          <a:xfrm>
            <a:off x="1066800" y="3165763"/>
            <a:ext cx="10058400" cy="1711037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1066800" y="4953000"/>
            <a:ext cx="10058400" cy="6858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57199"/>
            <a:ext cx="1943100" cy="56388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0" y="457199"/>
            <a:ext cx="7048500" cy="56388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0" y="1828800"/>
            <a:ext cx="9144000" cy="2743200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4589463"/>
            <a:ext cx="9144000" cy="150653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24600" y="1825625"/>
            <a:ext cx="4343400" cy="42703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70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70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27648" y="1828800"/>
            <a:ext cx="4343400" cy="68580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27648" y="2514600"/>
            <a:ext cx="4343400" cy="35814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2587" y="1600200"/>
            <a:ext cx="3122613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0412" y="762000"/>
            <a:ext cx="6400800" cy="53340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1039" y="3429000"/>
            <a:ext cx="3124161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blackWhite">
          <a:xfrm>
            <a:off x="644091" y="640080"/>
            <a:ext cx="6675120" cy="5577840"/>
          </a:xfrm>
          <a:prstGeom prst="rect">
            <a:avLst/>
          </a:prstGeom>
          <a:solidFill>
            <a:srgbClr val="000000"/>
          </a:solidFill>
          <a:ln w="1016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7952" y="1600200"/>
            <a:ext cx="3127248" cy="1828800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781251" y="777240"/>
            <a:ext cx="6400800" cy="5303520"/>
          </a:xfrm>
        </p:spPr>
        <p:txBody>
          <a:bodyPr tIns="45720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97952" y="3429000"/>
            <a:ext cx="3127248" cy="18288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C0096-1860-4642-9CD2-0079EA5E7CD1}" type="datetimeFigureOut">
              <a:rPr lang="en-US" smtClean="0"/>
              <a:t>9/16/2018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0" y="18288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10600" y="6362700"/>
            <a:ext cx="9906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37CC0096-1860-4642-9CD2-0079EA5E7CD1}" type="datetimeFigureOut">
              <a:rPr lang="en-US"/>
              <a:pPr/>
              <a:t>9/16/2018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4000" y="6362700"/>
            <a:ext cx="6881553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6362700"/>
            <a:ext cx="838200" cy="257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lumMod val="85000"/>
                  </a:schemeClr>
                </a:solidFill>
              </a:defRPr>
            </a:lvl1pPr>
          </a:lstStyle>
          <a:p>
            <a:fld id="{E31375A4-56A4-47D6-9801-1991572033F7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4pPr>
      <a:lvl5pPr marL="150876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>
              <a:lumMod val="85000"/>
            </a:schemeClr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317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060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5" Type="http://schemas.openxmlformats.org/officeDocument/2006/relationships/image" Target="../media/image30.png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5.jpeg"/><Relationship Id="rId4" Type="http://schemas.openxmlformats.org/officeDocument/2006/relationships/image" Target="../media/image5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Istrobotics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sk-SK" dirty="0" err="1"/>
              <a:t>Robotour</a:t>
            </a:r>
            <a:r>
              <a:rPr lang="sk-SK" dirty="0"/>
              <a:t> 201</a:t>
            </a:r>
            <a:r>
              <a:rPr lang="en-US" dirty="0"/>
              <a:t>8</a:t>
            </a:r>
            <a:r>
              <a:rPr lang="sk-SK" dirty="0"/>
              <a:t>, 1</a:t>
            </a:r>
            <a:r>
              <a:rPr lang="en-US" dirty="0"/>
              <a:t>6</a:t>
            </a:r>
            <a:r>
              <a:rPr lang="sk-SK" dirty="0"/>
              <a:t>.9.201</a:t>
            </a:r>
            <a:r>
              <a:rPr lang="en-US" dirty="0"/>
              <a:t>8</a:t>
            </a:r>
            <a:br>
              <a:rPr lang="sk-SK" dirty="0"/>
            </a:br>
            <a:r>
              <a:rPr lang="sk-SK" dirty="0"/>
              <a:t>Pavol </a:t>
            </a:r>
            <a:r>
              <a:rPr lang="sk-SK" dirty="0" err="1"/>
              <a:t>Boško</a:t>
            </a:r>
            <a:r>
              <a:rPr lang="sk-SK" dirty="0"/>
              <a:t>, Peter </a:t>
            </a:r>
            <a:r>
              <a:rPr lang="sk-SK" dirty="0" err="1"/>
              <a:t>Boško</a:t>
            </a:r>
            <a:r>
              <a:rPr lang="sk-SK" dirty="0"/>
              <a:t>, Radoslav Kováč, Tomáš Kováč, Ivana Kováčová</a:t>
            </a:r>
          </a:p>
        </p:txBody>
      </p:sp>
    </p:spTree>
    <p:extLst>
      <p:ext uri="{BB962C8B-B14F-4D97-AF65-F5344CB8AC3E}">
        <p14:creationId xmlns:p14="http://schemas.microsoft.com/office/powerpoint/2010/main" val="242453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NAVIGATION – ROUTE PLANNING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270375"/>
          </a:xfrm>
        </p:spPr>
        <p:txBody>
          <a:bodyPr>
            <a:normAutofit/>
          </a:bodyPr>
          <a:lstStyle/>
          <a:p>
            <a:r>
              <a:rPr lang="en-US" dirty="0"/>
              <a:t>OpenStreetMap data export </a:t>
            </a:r>
          </a:p>
          <a:p>
            <a:pPr lvl="1"/>
            <a:r>
              <a:rPr lang="en-US" dirty="0"/>
              <a:t>filter segments: footway, track with &lt;grade3</a:t>
            </a:r>
          </a:p>
          <a:p>
            <a:r>
              <a:rPr lang="sk-SK" b="1" dirty="0" err="1"/>
              <a:t>Dijkstra's</a:t>
            </a:r>
            <a:r>
              <a:rPr lang="sk-SK" b="1" dirty="0"/>
              <a:t> </a:t>
            </a:r>
            <a:r>
              <a:rPr lang="sk-SK" b="1" dirty="0" err="1"/>
              <a:t>Shortest</a:t>
            </a:r>
            <a:r>
              <a:rPr lang="sk-SK" b="1" dirty="0"/>
              <a:t> </a:t>
            </a:r>
            <a:r>
              <a:rPr lang="sk-SK" b="1" dirty="0" err="1"/>
              <a:t>Path</a:t>
            </a:r>
            <a:r>
              <a:rPr lang="sk-SK" b="1" dirty="0"/>
              <a:t> </a:t>
            </a:r>
            <a:r>
              <a:rPr lang="sk-SK" b="1" dirty="0" err="1"/>
              <a:t>Algorithm</a:t>
            </a:r>
            <a:endParaRPr lang="en-US" b="1" dirty="0"/>
          </a:p>
          <a:p>
            <a:pPr lvl="1"/>
            <a:r>
              <a:rPr lang="en-US" dirty="0"/>
              <a:t>4</a:t>
            </a:r>
            <a:r>
              <a:rPr lang="sk-SK" dirty="0"/>
              <a:t>18</a:t>
            </a:r>
            <a:r>
              <a:rPr lang="en-US" dirty="0"/>
              <a:t> nodes</a:t>
            </a:r>
            <a:r>
              <a:rPr lang="sk-SK" dirty="0"/>
              <a:t>, </a:t>
            </a:r>
            <a:r>
              <a:rPr lang="en-US" dirty="0"/>
              <a:t> </a:t>
            </a:r>
            <a:r>
              <a:rPr lang="sk-SK" dirty="0"/>
              <a:t>504</a:t>
            </a:r>
            <a:r>
              <a:rPr lang="en-US" dirty="0"/>
              <a:t> segments</a:t>
            </a:r>
          </a:p>
          <a:p>
            <a:r>
              <a:rPr lang="en-US" dirty="0"/>
              <a:t>Performance: &lt; 2ms</a:t>
            </a:r>
          </a:p>
          <a:p>
            <a:r>
              <a:rPr lang="en-US" dirty="0" err="1"/>
              <a:t>Visualisation</a:t>
            </a:r>
            <a:r>
              <a:rPr lang="en-US" dirty="0"/>
              <a:t>: </a:t>
            </a:r>
            <a:r>
              <a:rPr lang="en-US" dirty="0" err="1"/>
              <a:t>kml</a:t>
            </a:r>
            <a:r>
              <a:rPr lang="en-US" dirty="0"/>
              <a:t> export, </a:t>
            </a:r>
            <a:r>
              <a:rPr lang="en-US" dirty="0" err="1"/>
              <a:t>cpp</a:t>
            </a:r>
            <a:r>
              <a:rPr lang="en-US" dirty="0"/>
              <a:t> export</a:t>
            </a:r>
          </a:p>
          <a:p>
            <a:r>
              <a:rPr lang="en-US" dirty="0"/>
              <a:t>Navigation: keep azimuth towards a point that is 10m along planned route</a:t>
            </a: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BC88FFB1-6E6E-4387-967B-52E8868A2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360" y="1728639"/>
            <a:ext cx="5178935" cy="436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765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QR CODES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270375"/>
          </a:xfrm>
        </p:spPr>
        <p:txBody>
          <a:bodyPr>
            <a:normAutofit/>
          </a:bodyPr>
          <a:lstStyle/>
          <a:p>
            <a:r>
              <a:rPr lang="sk-SK" b="1" dirty="0" err="1"/>
              <a:t>ZBar</a:t>
            </a:r>
            <a:r>
              <a:rPr lang="sk-SK" b="1" dirty="0"/>
              <a:t> bar </a:t>
            </a:r>
            <a:r>
              <a:rPr lang="sk-SK" b="1" dirty="0" err="1"/>
              <a:t>code</a:t>
            </a:r>
            <a:r>
              <a:rPr lang="sk-SK" b="1" dirty="0"/>
              <a:t> </a:t>
            </a:r>
            <a:r>
              <a:rPr lang="sk-SK" b="1" dirty="0" err="1"/>
              <a:t>reader</a:t>
            </a:r>
            <a:endParaRPr lang="en-US" b="1" dirty="0"/>
          </a:p>
          <a:p>
            <a:pPr lvl="1"/>
            <a:r>
              <a:rPr lang="sk-SK" dirty="0" err="1"/>
              <a:t>open</a:t>
            </a:r>
            <a:r>
              <a:rPr lang="sk-SK" dirty="0"/>
              <a:t> </a:t>
            </a:r>
            <a:r>
              <a:rPr lang="sk-SK" dirty="0" err="1"/>
              <a:t>source</a:t>
            </a:r>
            <a:r>
              <a:rPr lang="sk-SK" dirty="0"/>
              <a:t> software suite</a:t>
            </a:r>
            <a:endParaRPr lang="en-US" dirty="0"/>
          </a:p>
          <a:p>
            <a:pPr lvl="1"/>
            <a:r>
              <a:rPr lang="en-US" dirty="0"/>
              <a:t>supports: EAN-13/UPC-A, UPC-E, EAN-8, Code 128, Code 39, Interleaved 2 of 5 and QR Code</a:t>
            </a:r>
          </a:p>
          <a:p>
            <a:r>
              <a:rPr lang="en-US" dirty="0"/>
              <a:t>Performance impact:</a:t>
            </a:r>
          </a:p>
          <a:p>
            <a:pPr lvl="1"/>
            <a:r>
              <a:rPr lang="en-US" dirty="0"/>
              <a:t>one execution: 50-200ms</a:t>
            </a:r>
          </a:p>
          <a:p>
            <a:pPr lvl="1"/>
            <a:r>
              <a:rPr lang="en-US" dirty="0"/>
              <a:t>our target 30-50ms per frame</a:t>
            </a:r>
          </a:p>
          <a:p>
            <a:r>
              <a:rPr lang="en-US" dirty="0"/>
              <a:t>Solution: images are scanned for QR codes only when waiting for navigation coordinates</a:t>
            </a:r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029F10C8-BA39-4518-9897-1747DA8025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16" y="1988840"/>
            <a:ext cx="4512501" cy="3384376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807D809-3B7A-45B4-9F9F-7D38C161E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3" y="4844841"/>
            <a:ext cx="1070627" cy="1284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98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VISUALISATION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368" y="1844824"/>
            <a:ext cx="6048672" cy="4270375"/>
          </a:xfrm>
        </p:spPr>
        <p:txBody>
          <a:bodyPr>
            <a:normAutofit/>
          </a:bodyPr>
          <a:lstStyle/>
          <a:p>
            <a:r>
              <a:rPr lang="en-US" dirty="0" err="1"/>
              <a:t>Visualisation</a:t>
            </a:r>
            <a:r>
              <a:rPr lang="en-US" dirty="0"/>
              <a:t> in web browser </a:t>
            </a:r>
          </a:p>
          <a:p>
            <a:pPr lvl="1"/>
            <a:r>
              <a:rPr lang="en-US" dirty="0"/>
              <a:t>works on notebook/tablet/phone</a:t>
            </a:r>
            <a:endParaRPr lang="pt-BR" b="1" dirty="0"/>
          </a:p>
          <a:p>
            <a:r>
              <a:rPr lang="pt-BR" dirty="0"/>
              <a:t>Messages from log files</a:t>
            </a:r>
            <a:endParaRPr lang="en-US" dirty="0"/>
          </a:p>
          <a:p>
            <a:pPr lvl="1"/>
            <a:r>
              <a:rPr lang="en-US" dirty="0"/>
              <a:t>last set of lines matching selected substrings</a:t>
            </a:r>
          </a:p>
          <a:p>
            <a:pPr lvl="1"/>
            <a:r>
              <a:rPr lang="en-US" dirty="0"/>
              <a:t>Info: robot display, </a:t>
            </a:r>
            <a:r>
              <a:rPr lang="en-US" dirty="0" err="1"/>
              <a:t>gps</a:t>
            </a:r>
            <a:r>
              <a:rPr lang="en-US" dirty="0"/>
              <a:t>, processing, calibration</a:t>
            </a:r>
          </a:p>
          <a:p>
            <a:r>
              <a:rPr lang="en-US" dirty="0"/>
              <a:t>Log parser is exporting interesting data do .</a:t>
            </a:r>
            <a:r>
              <a:rPr lang="en-US" dirty="0" err="1"/>
              <a:t>json</a:t>
            </a:r>
            <a:r>
              <a:rPr lang="en-US" dirty="0"/>
              <a:t> file</a:t>
            </a:r>
          </a:p>
          <a:p>
            <a:r>
              <a:rPr lang="en-US" dirty="0"/>
              <a:t>Web page performs Ajax JSON requests every 1 sec</a:t>
            </a:r>
          </a:p>
          <a:p>
            <a:pPr lvl="1"/>
            <a:r>
              <a:rPr lang="en-US" dirty="0"/>
              <a:t>Images are only downloaded on demand (checkbox)</a:t>
            </a:r>
          </a:p>
          <a:p>
            <a:pPr lvl="1"/>
            <a:endParaRPr lang="pt-BR" dirty="0"/>
          </a:p>
          <a:p>
            <a:pPr lvl="1"/>
            <a:endParaRPr lang="en-US" dirty="0"/>
          </a:p>
          <a:p>
            <a:endParaRPr lang="sk-SK" b="1" dirty="0"/>
          </a:p>
        </p:txBody>
      </p:sp>
      <p:pic>
        <p:nvPicPr>
          <p:cNvPr id="3" name="Obrázok 2">
            <a:extLst>
              <a:ext uri="{FF2B5EF4-FFF2-40B4-BE49-F238E27FC236}">
                <a16:creationId xmlns:a16="http://schemas.microsoft.com/office/drawing/2014/main" id="{F104B4D5-E2BA-4619-B7BD-DB66E134B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40" y="381663"/>
            <a:ext cx="5599644" cy="2437074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E3064613-A259-4C4F-9B75-635008062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040" y="2766613"/>
            <a:ext cx="2837530" cy="3595737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C1E62C28-4AE2-4C52-8F0B-04D7BA1F2E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3570" y="2749514"/>
            <a:ext cx="2762114" cy="361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0582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ROUND4 - DISK FULL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270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Round4 failure: we run out disk space</a:t>
            </a:r>
          </a:p>
          <a:p>
            <a:pPr lvl="1"/>
            <a:r>
              <a:rPr lang="en-US" dirty="0"/>
              <a:t>Flash storage capacity: 64GB eMMC</a:t>
            </a:r>
          </a:p>
          <a:p>
            <a:r>
              <a:rPr lang="en-US" dirty="0"/>
              <a:t>Storing to disk:</a:t>
            </a:r>
          </a:p>
          <a:p>
            <a:pPr lvl="1"/>
            <a:r>
              <a:rPr lang="en-US" dirty="0"/>
              <a:t>Log file</a:t>
            </a:r>
          </a:p>
          <a:p>
            <a:pPr lvl="1"/>
            <a:r>
              <a:rPr lang="en-US" dirty="0"/>
              <a:t>JPG, PNG, KML snapshots – 3-4 images/second</a:t>
            </a:r>
          </a:p>
          <a:p>
            <a:r>
              <a:rPr lang="en-US" b="1" dirty="0"/>
              <a:t>ROUND2 statistics</a:t>
            </a:r>
          </a:p>
          <a:p>
            <a:pPr lvl="1"/>
            <a:r>
              <a:rPr lang="en-US" dirty="0"/>
              <a:t>33 minutes, 28.000 files</a:t>
            </a:r>
          </a:p>
          <a:p>
            <a:pPr lvl="1"/>
            <a:r>
              <a:rPr lang="en-US" dirty="0"/>
              <a:t>Log file: 920MB (8.600.000) </a:t>
            </a:r>
          </a:p>
          <a:p>
            <a:pPr lvl="1"/>
            <a:r>
              <a:rPr lang="en-US" dirty="0"/>
              <a:t>Camera and vision JPGs: 6.500 each</a:t>
            </a:r>
          </a:p>
          <a:p>
            <a:pPr lvl="1"/>
            <a:r>
              <a:rPr lang="en-US" dirty="0"/>
              <a:t>Lidar and Grid PNGs: 6.000 each</a:t>
            </a:r>
          </a:p>
          <a:p>
            <a:pPr lvl="1"/>
            <a:r>
              <a:rPr lang="en-US" dirty="0"/>
              <a:t>Navigation KMLs: 1.500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B0D8A5B0-8FB0-4D34-A18B-68CF80A98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357437"/>
            <a:ext cx="4838700" cy="21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964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0" y="1844824"/>
            <a:ext cx="5904656" cy="4270375"/>
          </a:xfrm>
        </p:spPr>
        <p:txBody>
          <a:bodyPr>
            <a:normAutofit lnSpcReduction="10000"/>
          </a:bodyPr>
          <a:lstStyle/>
          <a:p>
            <a:r>
              <a:rPr lang="pt-BR" dirty="0"/>
              <a:t>ROUND1 (successful loading): </a:t>
            </a:r>
          </a:p>
          <a:p>
            <a:pPr lvl="1"/>
            <a:r>
              <a:rPr lang="pt-BR" dirty="0"/>
              <a:t>not able to make a turn-around near lake</a:t>
            </a:r>
          </a:p>
          <a:p>
            <a:r>
              <a:rPr lang="en-US" b="1" dirty="0"/>
              <a:t>ROUND2 </a:t>
            </a:r>
            <a:r>
              <a:rPr lang="pt-BR" dirty="0"/>
              <a:t>(successful loading + unloading): </a:t>
            </a:r>
          </a:p>
          <a:p>
            <a:pPr lvl="1"/>
            <a:r>
              <a:rPr lang="en-US" dirty="0"/>
              <a:t>turning out of the road based on </a:t>
            </a:r>
            <a:r>
              <a:rPr lang="en-US" dirty="0" err="1"/>
              <a:t>navig</a:t>
            </a:r>
            <a:r>
              <a:rPr lang="en-US" dirty="0"/>
              <a:t>. azimuth </a:t>
            </a:r>
            <a:br>
              <a:rPr lang="en-US" dirty="0"/>
            </a:br>
            <a:r>
              <a:rPr lang="en-US" dirty="0"/>
              <a:t>(no grass)</a:t>
            </a:r>
          </a:p>
          <a:p>
            <a:r>
              <a:rPr lang="en-US" b="1" dirty="0"/>
              <a:t>ROUND3 </a:t>
            </a:r>
            <a:r>
              <a:rPr lang="pt-BR" dirty="0"/>
              <a:t>(failed before loading), new camera:</a:t>
            </a:r>
          </a:p>
          <a:p>
            <a:pPr lvl="1"/>
            <a:r>
              <a:rPr lang="pt-BR" dirty="0"/>
              <a:t>camera was pointing too high</a:t>
            </a:r>
          </a:p>
          <a:p>
            <a:pPr lvl="1"/>
            <a:r>
              <a:rPr lang="pt-BR" dirty="0"/>
              <a:t>sometimes not recognising road at all</a:t>
            </a:r>
          </a:p>
          <a:p>
            <a:pPr lvl="1"/>
            <a:r>
              <a:rPr lang="pt-BR" dirty="0"/>
              <a:t>SW bug in “wrongway” algorithm</a:t>
            </a:r>
          </a:p>
          <a:p>
            <a:r>
              <a:rPr lang="en-US" b="1" dirty="0"/>
              <a:t>ROUND4 </a:t>
            </a:r>
            <a:r>
              <a:rPr lang="pt-BR" dirty="0"/>
              <a:t>(successful loading + unloading): </a:t>
            </a:r>
          </a:p>
          <a:p>
            <a:pPr lvl="1"/>
            <a:r>
              <a:rPr lang="pt-BR" dirty="0"/>
              <a:t>issue with disk full terminated the application</a:t>
            </a:r>
          </a:p>
          <a:p>
            <a:endParaRPr lang="pt-BR" dirty="0"/>
          </a:p>
          <a:p>
            <a:pPr marL="365760" lvl="1" indent="0">
              <a:buNone/>
            </a:pPr>
            <a:endParaRPr lang="en-US" dirty="0"/>
          </a:p>
          <a:p>
            <a:endParaRPr lang="sk-SK" b="1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4A8B6D62-EFBB-471E-9E46-81DE99488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9866" y="248267"/>
            <a:ext cx="3664915" cy="2748686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7BE4F0DF-5C68-4D8B-A029-AC1961010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240" y="3789042"/>
            <a:ext cx="3720072" cy="2790054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7DC249B2-70D0-4C49-819E-98908B34D1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1790537"/>
            <a:ext cx="3396207" cy="254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190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SLIDES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270375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44A0AA2E-9BB9-40EB-96B2-B774359D6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237" y="1825625"/>
            <a:ext cx="4335614" cy="4335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930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ROBOT CHASSIS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270375"/>
          </a:xfrm>
        </p:spPr>
        <p:txBody>
          <a:bodyPr>
            <a:normAutofit/>
          </a:bodyPr>
          <a:lstStyle/>
          <a:p>
            <a:r>
              <a:rPr lang="en-US" dirty="0"/>
              <a:t>RC model: </a:t>
            </a:r>
            <a:r>
              <a:rPr lang="en-US" dirty="0" err="1"/>
              <a:t>Traxxas</a:t>
            </a:r>
            <a:r>
              <a:rPr lang="en-US" dirty="0"/>
              <a:t> E-Maxx</a:t>
            </a:r>
            <a:r>
              <a:rPr lang="en-US" baseline="30000" dirty="0"/>
              <a:t> </a:t>
            </a:r>
            <a:r>
              <a:rPr lang="en-US" dirty="0"/>
              <a:t>4x4 monster truck </a:t>
            </a:r>
          </a:p>
          <a:p>
            <a:r>
              <a:rPr lang="en-US" dirty="0"/>
              <a:t>Top Speed: 48 km/h</a:t>
            </a:r>
          </a:p>
          <a:p>
            <a:r>
              <a:rPr lang="en-US" dirty="0"/>
              <a:t>Waterproof electronics, servos</a:t>
            </a:r>
          </a:p>
          <a:p>
            <a:endParaRPr lang="sk-SK" dirty="0"/>
          </a:p>
        </p:txBody>
      </p:sp>
      <p:pic>
        <p:nvPicPr>
          <p:cNvPr id="10" name="Zástupný symbol obsahu 9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80" y="2132856"/>
            <a:ext cx="3851920" cy="3155364"/>
          </a:xfrm>
        </p:spPr>
      </p:pic>
      <p:pic>
        <p:nvPicPr>
          <p:cNvPr id="11" name="Obrázok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16" y="3753396"/>
            <a:ext cx="4421918" cy="221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1711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 DESIGN</a:t>
            </a:r>
            <a:endParaRPr lang="sk-SK" dirty="0"/>
          </a:p>
        </p:txBody>
      </p:sp>
      <p:pic>
        <p:nvPicPr>
          <p:cNvPr id="5" name="Obrázok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5171" y="1828800"/>
            <a:ext cx="7181657" cy="4624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9829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600201"/>
            <a:ext cx="5616624" cy="449580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Odroid-XU4:  </a:t>
            </a:r>
            <a:r>
              <a:rPr lang="sk-SK" b="1" dirty="0"/>
              <a:t>2GHz </a:t>
            </a:r>
            <a:r>
              <a:rPr lang="en-US" b="1" dirty="0"/>
              <a:t>8</a:t>
            </a:r>
            <a:r>
              <a:rPr lang="sk-SK" b="1" dirty="0"/>
              <a:t>-</a:t>
            </a:r>
            <a:r>
              <a:rPr lang="sk-SK" b="1" dirty="0" err="1"/>
              <a:t>core</a:t>
            </a:r>
            <a:r>
              <a:rPr lang="en-US" b="1" dirty="0"/>
              <a:t>, 2GB RAM, 64GB Flash</a:t>
            </a:r>
          </a:p>
          <a:p>
            <a:pPr lvl="1"/>
            <a:r>
              <a:rPr lang="en-US" dirty="0"/>
              <a:t>Arduino Mega:  16MHz, 8KB RAM</a:t>
            </a:r>
          </a:p>
          <a:p>
            <a:pPr lvl="1"/>
            <a:r>
              <a:rPr lang="en-US" dirty="0"/>
              <a:t>2x Arduino Nano:  16MHz, 2KB RAM</a:t>
            </a:r>
          </a:p>
          <a:p>
            <a:pPr lvl="1"/>
            <a:r>
              <a:rPr lang="en-US" dirty="0"/>
              <a:t>Arduino Pro Mini:  16MHz, 2KB RAM</a:t>
            </a:r>
          </a:p>
          <a:p>
            <a:r>
              <a:rPr lang="en-US" dirty="0"/>
              <a:t>2D Lidar:  </a:t>
            </a:r>
            <a:r>
              <a:rPr lang="en-US" dirty="0" err="1"/>
              <a:t>RoboPeak</a:t>
            </a:r>
            <a:r>
              <a:rPr lang="en-US" dirty="0"/>
              <a:t> RPLIDAR 360 ($400)</a:t>
            </a:r>
          </a:p>
          <a:p>
            <a:r>
              <a:rPr lang="en-US" dirty="0"/>
              <a:t>Camera: </a:t>
            </a:r>
            <a:r>
              <a:rPr lang="en-US" dirty="0" err="1"/>
              <a:t>Odroid</a:t>
            </a:r>
            <a:r>
              <a:rPr lang="en-US" dirty="0"/>
              <a:t> USB Cam (640x480, 65 FOV)</a:t>
            </a:r>
          </a:p>
          <a:p>
            <a:r>
              <a:rPr lang="en-US" dirty="0"/>
              <a:t>Mouse type GPS/</a:t>
            </a:r>
            <a:r>
              <a:rPr lang="en-US" dirty="0" err="1"/>
              <a:t>Glonass</a:t>
            </a:r>
            <a:r>
              <a:rPr lang="en-US" dirty="0"/>
              <a:t>: </a:t>
            </a:r>
            <a:r>
              <a:rPr lang="en-US" dirty="0" err="1"/>
              <a:t>Holux</a:t>
            </a:r>
            <a:r>
              <a:rPr lang="en-US" dirty="0"/>
              <a:t> M-215+</a:t>
            </a:r>
          </a:p>
          <a:p>
            <a:r>
              <a:rPr lang="en-US" dirty="0"/>
              <a:t>Compass: Bosch BNO055</a:t>
            </a:r>
          </a:p>
          <a:p>
            <a:r>
              <a:rPr lang="en-US" b="1" dirty="0"/>
              <a:t>5x Sonar</a:t>
            </a:r>
            <a:r>
              <a:rPr lang="en-US" dirty="0"/>
              <a:t>: </a:t>
            </a:r>
            <a:r>
              <a:rPr lang="sk-SK" dirty="0"/>
              <a:t>HC - SR04</a:t>
            </a:r>
            <a:endParaRPr lang="en-US" dirty="0"/>
          </a:p>
          <a:p>
            <a:r>
              <a:rPr lang="en-US" dirty="0"/>
              <a:t>LCD &amp; OLED displays, </a:t>
            </a:r>
            <a:r>
              <a:rPr lang="en-US" b="1" dirty="0"/>
              <a:t>8x LED</a:t>
            </a:r>
            <a:endParaRPr lang="sk-SK" b="1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31504" y="4149080"/>
            <a:ext cx="2808312" cy="2060776"/>
          </a:xfrm>
          <a:prstGeom prst="rect">
            <a:avLst/>
          </a:prstGeom>
        </p:spPr>
      </p:pic>
      <p:pic>
        <p:nvPicPr>
          <p:cNvPr id="3" name="Obrázok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117" y="1825625"/>
            <a:ext cx="2847611" cy="2093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4388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Odroid-XU4 vs Raspberry Pi3</a:t>
            </a:r>
            <a:endParaRPr lang="sk-SK" dirty="0"/>
          </a:p>
        </p:txBody>
      </p:sp>
      <p:graphicFrame>
        <p:nvGraphicFramePr>
          <p:cNvPr id="5" name="Zástupný objekt pre obsah 4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4266621052"/>
              </p:ext>
            </p:extLst>
          </p:nvPr>
        </p:nvGraphicFramePr>
        <p:xfrm>
          <a:off x="983432" y="1849573"/>
          <a:ext cx="4572000" cy="4048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8535">
                  <a:extLst>
                    <a:ext uri="{9D8B030D-6E8A-4147-A177-3AD203B41FA5}">
                      <a16:colId xmlns:a16="http://schemas.microsoft.com/office/drawing/2014/main" val="1393326367"/>
                    </a:ext>
                  </a:extLst>
                </a:gridCol>
                <a:gridCol w="1673265">
                  <a:extLst>
                    <a:ext uri="{9D8B030D-6E8A-4147-A177-3AD203B41FA5}">
                      <a16:colId xmlns:a16="http://schemas.microsoft.com/office/drawing/2014/main" val="4207340145"/>
                    </a:ext>
                  </a:extLst>
                </a:gridCol>
                <a:gridCol w="1800200">
                  <a:extLst>
                    <a:ext uri="{9D8B030D-6E8A-4147-A177-3AD203B41FA5}">
                      <a16:colId xmlns:a16="http://schemas.microsoft.com/office/drawing/2014/main" val="3631528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Raspberry Pi3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Odroid-XU4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7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CPU</a:t>
                      </a:r>
                      <a:endParaRPr lang="sk-S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ARM </a:t>
                      </a:r>
                      <a:br>
                        <a:rPr lang="pt-BR" dirty="0"/>
                      </a:br>
                      <a:r>
                        <a:rPr lang="pt-BR" dirty="0"/>
                        <a:t>Cortex-A53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Samsung Exynos5422 </a:t>
                      </a:r>
                      <a:r>
                        <a:rPr lang="sk-SK" dirty="0" err="1"/>
                        <a:t>Cortex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129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Clock</a:t>
                      </a:r>
                      <a:endParaRPr lang="sk-S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1.2 GHz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GHz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1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Cores</a:t>
                      </a:r>
                      <a:endParaRPr lang="sk-S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4x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8x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5802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RAM</a:t>
                      </a:r>
                      <a:endParaRPr lang="sk-S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1GB LPDDR2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2G</a:t>
                      </a:r>
                      <a:r>
                        <a:rPr lang="en-US" dirty="0"/>
                        <a:t>B</a:t>
                      </a:r>
                      <a:r>
                        <a:rPr lang="en-US" baseline="0" dirty="0"/>
                        <a:t> </a:t>
                      </a:r>
                      <a:r>
                        <a:rPr lang="sk-SK" dirty="0"/>
                        <a:t>LPDDR3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1646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Flash</a:t>
                      </a:r>
                      <a:endParaRPr lang="sk-S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 err="1"/>
                        <a:t>microSD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eMMC5.0 HS400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641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Ethernet</a:t>
                      </a:r>
                      <a:endParaRPr lang="sk-S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10/100</a:t>
                      </a:r>
                      <a:r>
                        <a:rPr lang="en-US" dirty="0"/>
                        <a:t> Mbit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 Gigabit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93009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USB</a:t>
                      </a:r>
                      <a:endParaRPr lang="sk-S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sk-SK" dirty="0"/>
                        <a:t>4× USB 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2x USB 3.0</a:t>
                      </a:r>
                      <a:br>
                        <a:rPr lang="en-US" dirty="0"/>
                      </a:br>
                      <a:r>
                        <a:rPr lang="en-US" dirty="0"/>
                        <a:t>1x USB 2.0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49296396"/>
                  </a:ext>
                </a:extLst>
              </a:tr>
            </a:tbl>
          </a:graphicData>
        </a:graphic>
      </p:graphicFrame>
      <p:pic>
        <p:nvPicPr>
          <p:cNvPr id="6" name="Zástupný objekt pre obsah 5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832304" y="4172241"/>
            <a:ext cx="1237676" cy="1723551"/>
          </a:xfrm>
          <a:prstGeom prst="rect">
            <a:avLst/>
          </a:prstGeom>
        </p:spPr>
      </p:pic>
      <p:graphicFrame>
        <p:nvGraphicFramePr>
          <p:cNvPr id="7" name="Zástupný objekt pre obsah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03196126"/>
              </p:ext>
            </p:extLst>
          </p:nvPr>
        </p:nvGraphicFramePr>
        <p:xfrm>
          <a:off x="6384032" y="1849573"/>
          <a:ext cx="5328592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192">
                  <a:extLst>
                    <a:ext uri="{9D8B030D-6E8A-4147-A177-3AD203B41FA5}">
                      <a16:colId xmlns:a16="http://schemas.microsoft.com/office/drawing/2014/main" val="1393326367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4207340145"/>
                    </a:ext>
                  </a:extLst>
                </a:gridCol>
                <a:gridCol w="1064116">
                  <a:extLst>
                    <a:ext uri="{9D8B030D-6E8A-4147-A177-3AD203B41FA5}">
                      <a16:colId xmlns:a16="http://schemas.microsoft.com/office/drawing/2014/main" val="2574457686"/>
                    </a:ext>
                  </a:extLst>
                </a:gridCol>
                <a:gridCol w="1384156">
                  <a:extLst>
                    <a:ext uri="{9D8B030D-6E8A-4147-A177-3AD203B41FA5}">
                      <a16:colId xmlns:a16="http://schemas.microsoft.com/office/drawing/2014/main" val="36315284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R-Pi2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R-Pi3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O-XU4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25746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Image </a:t>
                      </a:r>
                      <a:br>
                        <a:rPr lang="en-US" b="1" dirty="0"/>
                      </a:br>
                      <a:r>
                        <a:rPr lang="en-US" b="1" dirty="0"/>
                        <a:t>processing</a:t>
                      </a:r>
                      <a:endParaRPr lang="sk-S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164,4 ms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167,3</a:t>
                      </a:r>
                      <a:br>
                        <a:rPr lang="en-US" dirty="0"/>
                      </a:br>
                      <a:r>
                        <a:rPr lang="en-US" dirty="0" err="1"/>
                        <a:t>ms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26,5 </a:t>
                      </a:r>
                      <a:br>
                        <a:rPr lang="en-US" dirty="0"/>
                      </a:br>
                      <a:r>
                        <a:rPr lang="en-US" dirty="0" err="1"/>
                        <a:t>ms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01292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JPG/PNG</a:t>
                      </a:r>
                      <a:br>
                        <a:rPr lang="en-US" b="1" dirty="0"/>
                      </a:br>
                      <a:r>
                        <a:rPr lang="en-US" b="1" dirty="0"/>
                        <a:t>writing</a:t>
                      </a:r>
                      <a:endParaRPr lang="sk-S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3x faster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6114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Processing lag</a:t>
                      </a:r>
                      <a:endParaRPr lang="sk-SK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12 sec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 sec</a:t>
                      </a:r>
                      <a:endParaRPr lang="sk-SK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100 </a:t>
                      </a:r>
                      <a:r>
                        <a:rPr lang="en-US" dirty="0" err="1"/>
                        <a:t>ms</a:t>
                      </a:r>
                      <a:endParaRPr lang="sk-SK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7215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2092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335360" y="260648"/>
            <a:ext cx="10368136" cy="1143000"/>
          </a:xfrm>
        </p:spPr>
        <p:txBody>
          <a:bodyPr>
            <a:normAutofit/>
          </a:bodyPr>
          <a:lstStyle/>
          <a:p>
            <a:r>
              <a:rPr lang="sk-SK" dirty="0"/>
              <a:t> </a:t>
            </a:r>
            <a:r>
              <a:rPr lang="en-US" dirty="0"/>
              <a:t>    2016	</a:t>
            </a:r>
            <a:r>
              <a:rPr lang="sk-SK" dirty="0"/>
              <a:t>   2017</a:t>
            </a:r>
            <a:r>
              <a:rPr lang="en-US" dirty="0"/>
              <a:t>				 201</a:t>
            </a:r>
            <a:r>
              <a:rPr lang="sk-SK" dirty="0"/>
              <a:t>8</a:t>
            </a:r>
            <a:br>
              <a:rPr lang="en-US" dirty="0"/>
            </a:br>
            <a:endParaRPr lang="sk-SK" dirty="0"/>
          </a:p>
        </p:txBody>
      </p:sp>
      <p:pic>
        <p:nvPicPr>
          <p:cNvPr id="9" name="Zástupný objekt pre obsah 8">
            <a:extLst>
              <a:ext uri="{FF2B5EF4-FFF2-40B4-BE49-F238E27FC236}">
                <a16:creationId xmlns:a16="http://schemas.microsoft.com/office/drawing/2014/main" id="{A478F090-7768-4D96-A671-B685265C6FC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8665" y="1556792"/>
            <a:ext cx="4270375" cy="4270375"/>
          </a:xfrm>
        </p:spPr>
      </p:pic>
      <p:pic>
        <p:nvPicPr>
          <p:cNvPr id="2" name="Obrázok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1584" y="3313603"/>
            <a:ext cx="2774581" cy="2782397"/>
          </a:xfrm>
          <a:prstGeom prst="rect">
            <a:avLst/>
          </a:prstGeom>
        </p:spPr>
      </p:pic>
      <p:pic>
        <p:nvPicPr>
          <p:cNvPr id="4" name="Zástupný symbol obsahu 3"/>
          <p:cNvPicPr>
            <a:picLocks noGrp="1" noChangeAspect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47" y="1290455"/>
            <a:ext cx="2774580" cy="2774580"/>
          </a:xfrm>
        </p:spPr>
      </p:pic>
    </p:spTree>
    <p:extLst>
      <p:ext uri="{BB962C8B-B14F-4D97-AF65-F5344CB8AC3E}">
        <p14:creationId xmlns:p14="http://schemas.microsoft.com/office/powerpoint/2010/main" val="1894064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Obrázok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220" y="3668119"/>
            <a:ext cx="2353444" cy="23534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2703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Operating system: Ubuntu 16.04 Mate</a:t>
            </a:r>
          </a:p>
          <a:p>
            <a:r>
              <a:rPr lang="en-US" dirty="0"/>
              <a:t>Source codes: C++, 430kB</a:t>
            </a:r>
          </a:p>
          <a:p>
            <a:pPr lvl="1"/>
            <a:r>
              <a:rPr lang="en-US" dirty="0"/>
              <a:t>2017: 340kB,  2016: 180kB</a:t>
            </a:r>
          </a:p>
          <a:p>
            <a:r>
              <a:rPr lang="en-US" dirty="0"/>
              <a:t>Libraries:  OpenCV (vision), </a:t>
            </a:r>
            <a:r>
              <a:rPr lang="en-US" dirty="0" err="1"/>
              <a:t>GeographicLib</a:t>
            </a:r>
            <a:r>
              <a:rPr lang="en-US" dirty="0"/>
              <a:t> (Geo), </a:t>
            </a:r>
            <a:r>
              <a:rPr lang="en-US" dirty="0" err="1"/>
              <a:t>Zbar</a:t>
            </a:r>
            <a:r>
              <a:rPr lang="en-US" dirty="0"/>
              <a:t> (QR-Codes), Libxml2 (.</a:t>
            </a:r>
            <a:r>
              <a:rPr lang="en-US" dirty="0" err="1"/>
              <a:t>osm</a:t>
            </a:r>
            <a:r>
              <a:rPr lang="en-US" dirty="0"/>
              <a:t>), log4cxx (logging)</a:t>
            </a:r>
          </a:p>
          <a:p>
            <a:r>
              <a:rPr lang="en-US" dirty="0"/>
              <a:t>Main application + 8x </a:t>
            </a:r>
            <a:r>
              <a:rPr lang="en-US" dirty="0" err="1"/>
              <a:t>pthreads</a:t>
            </a:r>
            <a:endParaRPr lang="en-US" dirty="0"/>
          </a:p>
          <a:p>
            <a:pPr lvl="1"/>
            <a:r>
              <a:rPr lang="en-US" dirty="0"/>
              <a:t>4x sensors (Camera, </a:t>
            </a:r>
            <a:r>
              <a:rPr lang="en-US" dirty="0" err="1"/>
              <a:t>Lidar</a:t>
            </a:r>
            <a:r>
              <a:rPr lang="en-US" dirty="0"/>
              <a:t>, GPS , Compass)</a:t>
            </a:r>
          </a:p>
          <a:p>
            <a:pPr lvl="1"/>
            <a:r>
              <a:rPr lang="en-US" dirty="0"/>
              <a:t>image capturing + vision processing</a:t>
            </a:r>
          </a:p>
          <a:p>
            <a:pPr lvl="1"/>
            <a:r>
              <a:rPr lang="en-US" dirty="0"/>
              <a:t>output: image saving (1GB of data/ round)</a:t>
            </a:r>
          </a:p>
          <a:p>
            <a:pPr lvl="1"/>
            <a:r>
              <a:rPr lang="en-US" dirty="0"/>
              <a:t>control board (Compass)</a:t>
            </a:r>
          </a:p>
          <a:p>
            <a:pPr lvl="1"/>
            <a:endParaRPr lang="en-US" dirty="0"/>
          </a:p>
          <a:p>
            <a:pPr lvl="1"/>
            <a:endParaRPr lang="sk-SK" dirty="0"/>
          </a:p>
        </p:txBody>
      </p:sp>
      <p:pic>
        <p:nvPicPr>
          <p:cNvPr id="3" name="Obrázok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491" y="4157117"/>
            <a:ext cx="1800200" cy="768189"/>
          </a:xfrm>
          <a:prstGeom prst="rect">
            <a:avLst/>
          </a:prstGeom>
        </p:spPr>
      </p:pic>
      <p:pic>
        <p:nvPicPr>
          <p:cNvPr id="7" name="Zástupný symbol obsahu 6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2833625" y="1772816"/>
            <a:ext cx="2311066" cy="2056234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93F65A23-05BF-4C3E-88C5-90343203B3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20" y="1904853"/>
            <a:ext cx="1070627" cy="1284752"/>
          </a:xfrm>
          <a:prstGeom prst="rect">
            <a:avLst/>
          </a:prstGeom>
        </p:spPr>
      </p:pic>
      <p:pic>
        <p:nvPicPr>
          <p:cNvPr id="5" name="Obrázok 4">
            <a:extLst>
              <a:ext uri="{FF2B5EF4-FFF2-40B4-BE49-F238E27FC236}">
                <a16:creationId xmlns:a16="http://schemas.microsoft.com/office/drawing/2014/main" id="{13DB02DA-BA68-44E0-8647-3D982876A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4491" y="5157192"/>
            <a:ext cx="115252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4676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DESIGN – PROCESSING</a:t>
            </a:r>
            <a:endParaRPr lang="sk-SK" dirty="0"/>
          </a:p>
        </p:txBody>
      </p:sp>
      <p:sp>
        <p:nvSpPr>
          <p:cNvPr id="3" name="Obdĺžnik 2"/>
          <p:cNvSpPr/>
          <p:nvPr/>
        </p:nvSpPr>
        <p:spPr>
          <a:xfrm>
            <a:off x="2063552" y="1642085"/>
            <a:ext cx="8064896" cy="496885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sk-SK" dirty="0"/>
          </a:p>
        </p:txBody>
      </p:sp>
      <p:sp>
        <p:nvSpPr>
          <p:cNvPr id="4" name="Obdĺžnik 3"/>
          <p:cNvSpPr/>
          <p:nvPr/>
        </p:nvSpPr>
        <p:spPr>
          <a:xfrm>
            <a:off x="2999655" y="2371572"/>
            <a:ext cx="3236134" cy="5760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  </a:t>
            </a:r>
            <a:r>
              <a:rPr lang="sk-SK" sz="1400" dirty="0"/>
              <a:t>UPDATE</a:t>
            </a:r>
            <a:r>
              <a:rPr lang="en-US" sz="1400" dirty="0"/>
              <a:t>_</a:t>
            </a:r>
            <a:r>
              <a:rPr lang="sk-SK" sz="1400" dirty="0"/>
              <a:t>GRID</a:t>
            </a:r>
            <a:r>
              <a:rPr lang="en-US" sz="1400" dirty="0"/>
              <a:t> – VISION output</a:t>
            </a:r>
            <a:br>
              <a:rPr lang="en-US" sz="1400" dirty="0"/>
            </a:br>
            <a:r>
              <a:rPr lang="en-US" sz="1400" dirty="0"/>
              <a:t>  UPDATE_GRID – LIDAR data</a:t>
            </a:r>
            <a:endParaRPr lang="sk-SK" sz="1400" dirty="0"/>
          </a:p>
        </p:txBody>
      </p:sp>
      <p:sp>
        <p:nvSpPr>
          <p:cNvPr id="9" name="Obdĺžnik 8"/>
          <p:cNvSpPr/>
          <p:nvPr/>
        </p:nvSpPr>
        <p:spPr>
          <a:xfrm>
            <a:off x="2999655" y="3011810"/>
            <a:ext cx="3236134" cy="3754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READ_SENSOR_DATA – </a:t>
            </a:r>
            <a:r>
              <a:rPr lang="en-US" sz="1400" dirty="0" err="1"/>
              <a:t>gps</a:t>
            </a:r>
            <a:r>
              <a:rPr lang="en-US" sz="1400" dirty="0"/>
              <a:t>, compass</a:t>
            </a:r>
            <a:endParaRPr lang="sk-SK" sz="1400" dirty="0"/>
          </a:p>
        </p:txBody>
      </p:sp>
      <p:sp>
        <p:nvSpPr>
          <p:cNvPr id="11" name="Obdĺžnik 10"/>
          <p:cNvSpPr/>
          <p:nvPr/>
        </p:nvSpPr>
        <p:spPr>
          <a:xfrm>
            <a:off x="3003882" y="3709138"/>
            <a:ext cx="3236134" cy="3754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Calculate NAVIGATION ANGLE</a:t>
            </a:r>
            <a:endParaRPr lang="sk-SK" sz="1400" dirty="0"/>
          </a:p>
        </p:txBody>
      </p:sp>
      <p:sp>
        <p:nvSpPr>
          <p:cNvPr id="12" name="Obdĺžnik 11"/>
          <p:cNvSpPr/>
          <p:nvPr/>
        </p:nvSpPr>
        <p:spPr>
          <a:xfrm>
            <a:off x="2999655" y="4126511"/>
            <a:ext cx="3236134" cy="37548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CHECK_GRID for obstacles</a:t>
            </a:r>
            <a:endParaRPr lang="sk-SK" sz="1400" dirty="0"/>
          </a:p>
        </p:txBody>
      </p:sp>
      <p:sp>
        <p:nvSpPr>
          <p:cNvPr id="13" name="Obdĺžnik 12"/>
          <p:cNvSpPr/>
          <p:nvPr/>
        </p:nvSpPr>
        <p:spPr>
          <a:xfrm>
            <a:off x="2999655" y="5031566"/>
            <a:ext cx="3236134" cy="3754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COMPASS_CALIBRATION</a:t>
            </a:r>
            <a:endParaRPr lang="sk-SK" sz="1400" dirty="0"/>
          </a:p>
        </p:txBody>
      </p:sp>
      <p:sp>
        <p:nvSpPr>
          <p:cNvPr id="14" name="Obdĺžnik 13"/>
          <p:cNvSpPr/>
          <p:nvPr/>
        </p:nvSpPr>
        <p:spPr>
          <a:xfrm>
            <a:off x="2999655" y="5448939"/>
            <a:ext cx="3236134" cy="3754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WRONG_WAY behavior</a:t>
            </a:r>
            <a:endParaRPr lang="sk-SK" sz="1400" dirty="0"/>
          </a:p>
        </p:txBody>
      </p:sp>
      <p:sp>
        <p:nvSpPr>
          <p:cNvPr id="15" name="Obdĺžnik 14"/>
          <p:cNvSpPr/>
          <p:nvPr/>
        </p:nvSpPr>
        <p:spPr>
          <a:xfrm>
            <a:off x="2999655" y="4614193"/>
            <a:ext cx="3236134" cy="3754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OBSTACLE_AVOIDANCE – min/max</a:t>
            </a:r>
            <a:endParaRPr lang="sk-SK" sz="1400" dirty="0"/>
          </a:p>
        </p:txBody>
      </p:sp>
      <p:sp>
        <p:nvSpPr>
          <p:cNvPr id="16" name="Obdĺžnik 15"/>
          <p:cNvSpPr/>
          <p:nvPr/>
        </p:nvSpPr>
        <p:spPr>
          <a:xfrm>
            <a:off x="2999655" y="5866312"/>
            <a:ext cx="3236134" cy="37548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NAVIGATION</a:t>
            </a:r>
            <a:endParaRPr lang="sk-SK" sz="1400" dirty="0"/>
          </a:p>
        </p:txBody>
      </p:sp>
      <p:cxnSp>
        <p:nvCxnSpPr>
          <p:cNvPr id="22" name="Rovná spojnica 21"/>
          <p:cNvCxnSpPr/>
          <p:nvPr/>
        </p:nvCxnSpPr>
        <p:spPr>
          <a:xfrm flipV="1">
            <a:off x="2423592" y="2132856"/>
            <a:ext cx="0" cy="422017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Rovná spojnica 29"/>
          <p:cNvCxnSpPr/>
          <p:nvPr/>
        </p:nvCxnSpPr>
        <p:spPr>
          <a:xfrm flipV="1">
            <a:off x="4511824" y="2132856"/>
            <a:ext cx="0" cy="238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Rovná spojnica 32"/>
          <p:cNvCxnSpPr/>
          <p:nvPr/>
        </p:nvCxnSpPr>
        <p:spPr>
          <a:xfrm flipV="1">
            <a:off x="4511824" y="3387298"/>
            <a:ext cx="0" cy="3218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Rovná spojnica 33"/>
          <p:cNvCxnSpPr/>
          <p:nvPr/>
        </p:nvCxnSpPr>
        <p:spPr>
          <a:xfrm flipV="1">
            <a:off x="2639616" y="2132856"/>
            <a:ext cx="0" cy="138963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Rovná spojnica 41"/>
          <p:cNvCxnSpPr/>
          <p:nvPr/>
        </p:nvCxnSpPr>
        <p:spPr>
          <a:xfrm>
            <a:off x="2423592" y="2129448"/>
            <a:ext cx="2088232" cy="3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Rovná spojnica 45"/>
          <p:cNvCxnSpPr/>
          <p:nvPr/>
        </p:nvCxnSpPr>
        <p:spPr>
          <a:xfrm>
            <a:off x="2645241" y="3522486"/>
            <a:ext cx="1866583" cy="3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Rovná spojnica 49"/>
          <p:cNvCxnSpPr/>
          <p:nvPr/>
        </p:nvCxnSpPr>
        <p:spPr>
          <a:xfrm flipV="1">
            <a:off x="4511824" y="4501999"/>
            <a:ext cx="0" cy="112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Rovná spojnica 53"/>
          <p:cNvCxnSpPr/>
          <p:nvPr/>
        </p:nvCxnSpPr>
        <p:spPr>
          <a:xfrm flipV="1">
            <a:off x="4511824" y="6241800"/>
            <a:ext cx="0" cy="1129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Rovná spojnica 54"/>
          <p:cNvCxnSpPr/>
          <p:nvPr/>
        </p:nvCxnSpPr>
        <p:spPr>
          <a:xfrm>
            <a:off x="2420293" y="6353033"/>
            <a:ext cx="2088232" cy="340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BlokTextu 56"/>
          <p:cNvSpPr txBox="1"/>
          <p:nvPr/>
        </p:nvSpPr>
        <p:spPr>
          <a:xfrm>
            <a:off x="4802559" y="3383270"/>
            <a:ext cx="10454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every 20ms</a:t>
            </a:r>
            <a:endParaRPr lang="sk-SK" sz="1400" dirty="0">
              <a:solidFill>
                <a:schemeClr val="bg1"/>
              </a:solidFill>
            </a:endParaRPr>
          </a:p>
        </p:txBody>
      </p:sp>
      <p:sp>
        <p:nvSpPr>
          <p:cNvPr id="58" name="Obdĺžnik 57"/>
          <p:cNvSpPr/>
          <p:nvPr/>
        </p:nvSpPr>
        <p:spPr>
          <a:xfrm>
            <a:off x="7104114" y="3271419"/>
            <a:ext cx="2444047" cy="37548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CAMERA capture – 30 fps</a:t>
            </a:r>
            <a:endParaRPr lang="sk-SK" sz="1400" dirty="0"/>
          </a:p>
        </p:txBody>
      </p:sp>
      <p:sp>
        <p:nvSpPr>
          <p:cNvPr id="59" name="Obdĺžnik 58"/>
          <p:cNvSpPr/>
          <p:nvPr/>
        </p:nvSpPr>
        <p:spPr>
          <a:xfrm>
            <a:off x="7101996" y="2759892"/>
            <a:ext cx="2444047" cy="37548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LIDAR data capture – 7x /sec </a:t>
            </a:r>
            <a:endParaRPr lang="sk-SK" sz="1400" dirty="0"/>
          </a:p>
        </p:txBody>
      </p:sp>
      <p:sp>
        <p:nvSpPr>
          <p:cNvPr id="60" name="Obdĺžnik 59"/>
          <p:cNvSpPr/>
          <p:nvPr/>
        </p:nvSpPr>
        <p:spPr>
          <a:xfrm>
            <a:off x="7101998" y="3782946"/>
            <a:ext cx="2444047" cy="37548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VISION processing – 35 </a:t>
            </a:r>
            <a:r>
              <a:rPr lang="en-US" sz="1400" dirty="0" err="1"/>
              <a:t>ms</a:t>
            </a:r>
            <a:endParaRPr lang="sk-SK" sz="1400" dirty="0"/>
          </a:p>
        </p:txBody>
      </p:sp>
      <p:sp>
        <p:nvSpPr>
          <p:cNvPr id="61" name="Obdĺžnik 60"/>
          <p:cNvSpPr/>
          <p:nvPr/>
        </p:nvSpPr>
        <p:spPr>
          <a:xfrm>
            <a:off x="7101997" y="4294473"/>
            <a:ext cx="2444047" cy="37548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GPS data capture</a:t>
            </a:r>
            <a:endParaRPr lang="sk-SK" sz="1400" dirty="0"/>
          </a:p>
        </p:txBody>
      </p:sp>
      <p:sp>
        <p:nvSpPr>
          <p:cNvPr id="62" name="Obdĺžnik 61"/>
          <p:cNvSpPr/>
          <p:nvPr/>
        </p:nvSpPr>
        <p:spPr>
          <a:xfrm>
            <a:off x="7101996" y="4806000"/>
            <a:ext cx="2444047" cy="37548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CONTROL BOARD comm.</a:t>
            </a:r>
            <a:endParaRPr lang="sk-SK" sz="1400" dirty="0"/>
          </a:p>
        </p:txBody>
      </p:sp>
      <p:sp>
        <p:nvSpPr>
          <p:cNvPr id="63" name="Obdĺžnik 62"/>
          <p:cNvSpPr/>
          <p:nvPr/>
        </p:nvSpPr>
        <p:spPr>
          <a:xfrm>
            <a:off x="7101996" y="5317528"/>
            <a:ext cx="2444047" cy="37548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400" dirty="0"/>
              <a:t>SAVE images to disk – 3x /sec</a:t>
            </a:r>
            <a:endParaRPr lang="sk-SK" sz="1400" dirty="0"/>
          </a:p>
        </p:txBody>
      </p:sp>
    </p:spTree>
    <p:extLst>
      <p:ext uri="{BB962C8B-B14F-4D97-AF65-F5344CB8AC3E}">
        <p14:creationId xmlns:p14="http://schemas.microsoft.com/office/powerpoint/2010/main" val="1464478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 – obstacle detection</a:t>
            </a:r>
            <a:endParaRPr lang="sk-SK" dirty="0"/>
          </a:p>
        </p:txBody>
      </p:sp>
      <p:pic>
        <p:nvPicPr>
          <p:cNvPr id="5" name="Zástupný symbol obsahu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7488" y="1844824"/>
            <a:ext cx="4257675" cy="2228850"/>
          </a:xfrm>
          <a:prstGeom prst="rect">
            <a:avLst/>
          </a:prstGeom>
        </p:spPr>
      </p:pic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Obstacle detection condition (red):</a:t>
            </a:r>
          </a:p>
          <a:p>
            <a:pPr lvl="1"/>
            <a:r>
              <a:rPr lang="en-US" dirty="0"/>
              <a:t>If distance is &lt; 100 cm</a:t>
            </a:r>
          </a:p>
          <a:p>
            <a:pPr lvl="1"/>
            <a:r>
              <a:rPr lang="en-US" dirty="0"/>
              <a:t>Filtering: distance &lt; 1cm (grey)</a:t>
            </a:r>
          </a:p>
          <a:p>
            <a:r>
              <a:rPr lang="en-US" dirty="0"/>
              <a:t>Stop condition (pink):  </a:t>
            </a:r>
          </a:p>
          <a:p>
            <a:pPr lvl="1"/>
            <a:r>
              <a:rPr lang="en-US" dirty="0"/>
              <a:t>Check angle: -45 to +45 degrees</a:t>
            </a:r>
          </a:p>
          <a:p>
            <a:pPr lvl="1"/>
            <a:r>
              <a:rPr lang="en-US" dirty="0"/>
              <a:t>If distance is &lt; 50 cm at 3 diff. </a:t>
            </a:r>
            <a:r>
              <a:rPr lang="en-US" dirty="0" err="1"/>
              <a:t>degs</a:t>
            </a:r>
            <a:endParaRPr lang="en-US" dirty="0"/>
          </a:p>
          <a:p>
            <a:pPr lvl="1"/>
            <a:r>
              <a:rPr lang="en-US" dirty="0"/>
              <a:t>Sonars were also used (rain issue)</a:t>
            </a:r>
          </a:p>
          <a:p>
            <a:r>
              <a:rPr lang="en-US" dirty="0"/>
              <a:t>Obstacle avoidance (green/white)</a:t>
            </a:r>
          </a:p>
          <a:p>
            <a:pPr lvl="1"/>
            <a:r>
              <a:rPr lang="en-US" dirty="0"/>
              <a:t>Find OK intervals of &gt; 20 degrees</a:t>
            </a:r>
          </a:p>
          <a:p>
            <a:pPr lvl="1"/>
            <a:r>
              <a:rPr lang="en-US" dirty="0"/>
              <a:t>Choose the closest to going straight</a:t>
            </a:r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528" y="4221088"/>
            <a:ext cx="3429000" cy="209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078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– approach</a:t>
            </a:r>
            <a:endParaRPr lang="sk-SK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Our approach: </a:t>
            </a:r>
            <a:r>
              <a:rPr lang="en-US" b="1" dirty="0" err="1"/>
              <a:t>lidar</a:t>
            </a:r>
            <a:r>
              <a:rPr lang="en-US" b="1" dirty="0"/>
              <a:t>-like local map</a:t>
            </a:r>
          </a:p>
          <a:p>
            <a:pPr lvl="1"/>
            <a:r>
              <a:rPr lang="en-US" dirty="0"/>
              <a:t>For any seen angle is obstacle closer than 1 meter?</a:t>
            </a:r>
          </a:p>
          <a:p>
            <a:pPr lvl="1"/>
            <a:r>
              <a:rPr lang="en-US" dirty="0"/>
              <a:t>1 meter or to the image border</a:t>
            </a:r>
          </a:p>
          <a:p>
            <a:r>
              <a:rPr lang="en-US" dirty="0"/>
              <a:t>Algorithm:</a:t>
            </a:r>
          </a:p>
          <a:p>
            <a:pPr lvl="1"/>
            <a:r>
              <a:rPr lang="en-US" dirty="0"/>
              <a:t>Pixel color classification</a:t>
            </a:r>
          </a:p>
          <a:p>
            <a:pPr lvl="1"/>
            <a:r>
              <a:rPr lang="en-US" dirty="0"/>
              <a:t>Evaluate grid points</a:t>
            </a:r>
          </a:p>
          <a:p>
            <a:pPr lvl="1"/>
            <a:r>
              <a:rPr lang="en-US" dirty="0"/>
              <a:t>Calculate distance to  obstacle</a:t>
            </a:r>
          </a:p>
          <a:p>
            <a:pPr lvl="1"/>
            <a:r>
              <a:rPr lang="en-US" dirty="0"/>
              <a:t>Find OK intervals – same like LIDAR</a:t>
            </a:r>
          </a:p>
          <a:p>
            <a:endParaRPr lang="en-US" dirty="0"/>
          </a:p>
        </p:txBody>
      </p:sp>
      <p:pic>
        <p:nvPicPr>
          <p:cNvPr id="7" name="Zástupný symbol obsahu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32037"/>
            <a:ext cx="4343400" cy="3257550"/>
          </a:xfrm>
        </p:spPr>
      </p:pic>
    </p:spTree>
    <p:extLst>
      <p:ext uri="{BB962C8B-B14F-4D97-AF65-F5344CB8AC3E}">
        <p14:creationId xmlns:p14="http://schemas.microsoft.com/office/powerpoint/2010/main" val="31562062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VISION – Pixel color classification</a:t>
            </a:r>
            <a:endParaRPr lang="sk-SK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dirty="0"/>
              <a:t>Approach:</a:t>
            </a:r>
          </a:p>
          <a:p>
            <a:pPr lvl="1"/>
            <a:r>
              <a:rPr lang="en-US" dirty="0"/>
              <a:t>Choose sample pixel blocks (32x32) </a:t>
            </a:r>
            <a:br>
              <a:rPr lang="en-US" dirty="0"/>
            </a:br>
            <a:r>
              <a:rPr lang="en-US" dirty="0"/>
              <a:t>from training images</a:t>
            </a:r>
          </a:p>
          <a:p>
            <a:pPr lvl="1"/>
            <a:r>
              <a:rPr lang="en-US" dirty="0"/>
              <a:t>Calculate 4 clusters centers in color space (</a:t>
            </a:r>
            <a:r>
              <a:rPr lang="en-US" dirty="0" err="1"/>
              <a:t>OpenCV</a:t>
            </a:r>
            <a:r>
              <a:rPr lang="en-US" dirty="0"/>
              <a:t> </a:t>
            </a:r>
            <a:r>
              <a:rPr lang="en-US" dirty="0" err="1"/>
              <a:t>kmeans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Calculate cluster radius (histogram based)</a:t>
            </a:r>
          </a:p>
          <a:p>
            <a:pPr lvl="1"/>
            <a:r>
              <a:rPr lang="en-US" dirty="0"/>
              <a:t>Repeat for 2 classifiers : road and off-road (grass)</a:t>
            </a:r>
          </a:p>
          <a:p>
            <a:r>
              <a:rPr lang="en-US" dirty="0"/>
              <a:t>HSV color space + Euclidian distance</a:t>
            </a:r>
          </a:p>
          <a:p>
            <a:r>
              <a:rPr lang="en-US" dirty="0"/>
              <a:t>Tool was developed - to define pixel blocks and  evaluate images</a:t>
            </a:r>
            <a:endParaRPr lang="en-US" b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Zástupný symbol obsahu 4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744" y="1628800"/>
            <a:ext cx="1553565" cy="1227245"/>
          </a:xfr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528" y="1628800"/>
            <a:ext cx="1571759" cy="1241618"/>
          </a:xfrm>
          <a:prstGeom prst="rect">
            <a:avLst/>
          </a:prstGeom>
        </p:spPr>
      </p:pic>
      <p:pic>
        <p:nvPicPr>
          <p:cNvPr id="8" name="Obrázo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2924944"/>
            <a:ext cx="3931239" cy="1431188"/>
          </a:xfrm>
          <a:prstGeom prst="rect">
            <a:avLst/>
          </a:prstGeom>
        </p:spPr>
      </p:pic>
      <p:pic>
        <p:nvPicPr>
          <p:cNvPr id="9" name="Obrázo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1504" y="4437112"/>
            <a:ext cx="3931239" cy="1431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646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VISION – Algorithm</a:t>
            </a:r>
            <a:endParaRPr lang="sk-SK" sz="3200" dirty="0"/>
          </a:p>
        </p:txBody>
      </p:sp>
      <p:sp>
        <p:nvSpPr>
          <p:cNvPr id="4" name="Zástupný symbol obsahu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pPr marL="228600" lvl="1">
              <a:spcBef>
                <a:spcPts val="1800"/>
              </a:spcBef>
            </a:pPr>
            <a:r>
              <a:rPr lang="en-US" dirty="0"/>
              <a:t>Pixel color classification - 4 results:</a:t>
            </a:r>
          </a:p>
          <a:p>
            <a:pPr lvl="1"/>
            <a:r>
              <a:rPr lang="en-US" dirty="0"/>
              <a:t>Road (red)</a:t>
            </a:r>
          </a:p>
          <a:p>
            <a:pPr lvl="1"/>
            <a:r>
              <a:rPr lang="en-US" dirty="0"/>
              <a:t>Off-road (blue)</a:t>
            </a:r>
          </a:p>
          <a:p>
            <a:pPr lvl="1"/>
            <a:r>
              <a:rPr lang="en-US" dirty="0"/>
              <a:t>Both (green)</a:t>
            </a:r>
          </a:p>
          <a:p>
            <a:pPr lvl="1"/>
            <a:r>
              <a:rPr lang="en-US" dirty="0"/>
              <a:t>None (grey)</a:t>
            </a:r>
          </a:p>
          <a:p>
            <a:r>
              <a:rPr lang="en-US" dirty="0"/>
              <a:t>Evaluate grid points</a:t>
            </a:r>
          </a:p>
          <a:p>
            <a:pPr lvl="1"/>
            <a:r>
              <a:rPr lang="en-US" dirty="0" err="1"/>
              <a:t>Cca</a:t>
            </a:r>
            <a:r>
              <a:rPr lang="en-US" dirty="0"/>
              <a:t> 1000 points in 37 lines (5 </a:t>
            </a:r>
            <a:r>
              <a:rPr lang="en-US" dirty="0" err="1"/>
              <a:t>deg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Evaluating nearby pixels (80x80)</a:t>
            </a:r>
          </a:p>
          <a:p>
            <a:pPr lvl="1"/>
            <a:r>
              <a:rPr lang="en-US" dirty="0"/>
              <a:t>Majority of “Road” pixels is checked</a:t>
            </a:r>
          </a:p>
          <a:p>
            <a:r>
              <a:rPr lang="en-US" dirty="0"/>
              <a:t>Calculate distance to  obstacle</a:t>
            </a:r>
          </a:p>
          <a:p>
            <a:r>
              <a:rPr lang="en-US" dirty="0"/>
              <a:t>Find OK intervals + merge with LIDAR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Zástupný symbol obsahu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32037"/>
            <a:ext cx="4343400" cy="3257550"/>
          </a:xfrm>
        </p:spPr>
      </p:pic>
    </p:spTree>
    <p:extLst>
      <p:ext uri="{BB962C8B-B14F-4D97-AF65-F5344CB8AC3E}">
        <p14:creationId xmlns:p14="http://schemas.microsoft.com/office/powerpoint/2010/main" val="78672895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WAYPOINT NAVIGATION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616624" cy="4270375"/>
          </a:xfrm>
        </p:spPr>
        <p:txBody>
          <a:bodyPr>
            <a:normAutofit/>
          </a:bodyPr>
          <a:lstStyle/>
          <a:p>
            <a:r>
              <a:rPr lang="en-US" dirty="0"/>
              <a:t>Navigation points: 26 manually defined points</a:t>
            </a:r>
          </a:p>
          <a:p>
            <a:r>
              <a:rPr lang="en-US" dirty="0"/>
              <a:t>GPS positions taken from </a:t>
            </a:r>
            <a:r>
              <a:rPr lang="en-US" dirty="0" err="1"/>
              <a:t>OpenStreetMap</a:t>
            </a:r>
            <a:endParaRPr lang="en-US" dirty="0"/>
          </a:p>
          <a:p>
            <a:r>
              <a:rPr lang="en-US" dirty="0"/>
              <a:t>Pickup and </a:t>
            </a:r>
            <a:r>
              <a:rPr lang="en-US" dirty="0" err="1"/>
              <a:t>dropoff</a:t>
            </a:r>
            <a:r>
              <a:rPr lang="en-US" dirty="0"/>
              <a:t> points in arrays (navig.cpp)</a:t>
            </a:r>
          </a:p>
          <a:p>
            <a:r>
              <a:rPr lang="en-US" dirty="0"/>
              <a:t>Navigation path – defined by a string </a:t>
            </a:r>
            <a:br>
              <a:rPr lang="en-US" dirty="0"/>
            </a:br>
            <a:r>
              <a:rPr lang="en-US" b="1" dirty="0"/>
              <a:t>“N2N1 *1 M4M5N7M3M8 *2 M7M2M3N7M5N3”</a:t>
            </a:r>
          </a:p>
          <a:p>
            <a:r>
              <a:rPr lang="en-US" dirty="0"/>
              <a:t>Compass calibration:</a:t>
            </a:r>
          </a:p>
          <a:p>
            <a:pPr lvl="1"/>
            <a:r>
              <a:rPr lang="en-US" dirty="0"/>
              <a:t>interval of 7 seconds - robot is moving straight</a:t>
            </a:r>
          </a:p>
          <a:p>
            <a:pPr lvl="1"/>
            <a:r>
              <a:rPr lang="en-US" dirty="0" err="1"/>
              <a:t>gps</a:t>
            </a:r>
            <a:r>
              <a:rPr lang="en-US" dirty="0"/>
              <a:t> and compass azimuths to be fixed</a:t>
            </a:r>
          </a:p>
          <a:p>
            <a:pPr lvl="1"/>
            <a:r>
              <a:rPr lang="en-US" dirty="0"/>
              <a:t>performed every 30 seconds – 3 minutes </a:t>
            </a:r>
          </a:p>
          <a:p>
            <a:pPr lvl="1"/>
            <a:endParaRPr lang="en-US" dirty="0"/>
          </a:p>
          <a:p>
            <a:pPr lvl="1"/>
            <a:endParaRPr lang="sk-SK" dirty="0"/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456" y="1825625"/>
            <a:ext cx="4270375" cy="427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4963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WORLD MAP – BUILDING LOCAL GRID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694040" cy="4270375"/>
          </a:xfrm>
        </p:spPr>
        <p:txBody>
          <a:bodyPr>
            <a:normAutofit/>
          </a:bodyPr>
          <a:lstStyle/>
          <a:p>
            <a:r>
              <a:rPr lang="en-US" dirty="0"/>
              <a:t>Local grid map </a:t>
            </a:r>
          </a:p>
          <a:p>
            <a:pPr lvl="1"/>
            <a:r>
              <a:rPr lang="en-US" dirty="0"/>
              <a:t>to store polar information from </a:t>
            </a:r>
            <a:r>
              <a:rPr lang="en-US" dirty="0" err="1"/>
              <a:t>lidar</a:t>
            </a:r>
            <a:r>
              <a:rPr lang="en-US" dirty="0"/>
              <a:t> and vision</a:t>
            </a:r>
          </a:p>
          <a:p>
            <a:pPr lvl="1"/>
            <a:r>
              <a:rPr lang="en-US" dirty="0"/>
              <a:t>1 cell: 10 x 10 cm, 1 byte pre cell, array[2000][2000]</a:t>
            </a:r>
          </a:p>
          <a:p>
            <a:pPr lvl="1"/>
            <a:r>
              <a:rPr lang="en-US" dirty="0"/>
              <a:t>always overwriting with new data - no heatmap</a:t>
            </a:r>
          </a:p>
          <a:p>
            <a:r>
              <a:rPr lang="en-US" dirty="0"/>
              <a:t>Local position taken from GPS + </a:t>
            </a:r>
            <a:r>
              <a:rPr lang="en-US" dirty="0" err="1"/>
              <a:t>odometry</a:t>
            </a:r>
            <a:endParaRPr lang="en-US" dirty="0"/>
          </a:p>
          <a:p>
            <a:pPr lvl="1"/>
            <a:r>
              <a:rPr lang="en-US" dirty="0"/>
              <a:t>wheel encoders provide speed information</a:t>
            </a:r>
          </a:p>
          <a:p>
            <a:r>
              <a:rPr lang="en-US" dirty="0"/>
              <a:t>Colors used for visualization</a:t>
            </a:r>
          </a:p>
          <a:p>
            <a:pPr lvl="1"/>
            <a:r>
              <a:rPr lang="en-US" dirty="0"/>
              <a:t>Blue – grass  (not-a-road) detected</a:t>
            </a:r>
          </a:p>
          <a:p>
            <a:pPr lvl="1"/>
            <a:r>
              <a:rPr lang="en-US" dirty="0"/>
              <a:t>Red – </a:t>
            </a:r>
            <a:r>
              <a:rPr lang="en-US" dirty="0" err="1"/>
              <a:t>lidar</a:t>
            </a:r>
            <a:r>
              <a:rPr lang="en-US" dirty="0"/>
              <a:t> obstacle</a:t>
            </a:r>
          </a:p>
          <a:p>
            <a:pPr lvl="1"/>
            <a:r>
              <a:rPr lang="en-US" dirty="0"/>
              <a:t>Green -  no obstacle (light green = both sensors)</a:t>
            </a:r>
          </a:p>
          <a:p>
            <a:pPr lvl="1"/>
            <a:endParaRPr lang="en-US" dirty="0"/>
          </a:p>
          <a:p>
            <a:pPr lvl="1"/>
            <a:endParaRPr lang="sk-SK" dirty="0"/>
          </a:p>
        </p:txBody>
      </p:sp>
      <p:pic>
        <p:nvPicPr>
          <p:cNvPr id="6" name="Obrázok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1751012"/>
            <a:ext cx="442912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7818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ázo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496" y="404664"/>
            <a:ext cx="9150575" cy="6092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191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524000" y="457200"/>
            <a:ext cx="9144000" cy="1143000"/>
          </a:xfrm>
        </p:spPr>
        <p:txBody>
          <a:bodyPr/>
          <a:lstStyle/>
          <a:p>
            <a:r>
              <a:rPr lang="en-US" dirty="0"/>
              <a:t>PROBLEMS – </a:t>
            </a:r>
            <a:r>
              <a:rPr lang="sk-SK" dirty="0"/>
              <a:t>VISION FAILS DETECT ROAD</a:t>
            </a:r>
          </a:p>
        </p:txBody>
      </p:sp>
      <p:pic>
        <p:nvPicPr>
          <p:cNvPr id="2" name="Obrázok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392" y="1817663"/>
            <a:ext cx="5760640" cy="4320480"/>
          </a:xfrm>
          <a:prstGeom prst="rect">
            <a:avLst/>
          </a:prstGeom>
        </p:spPr>
      </p:pic>
      <p:pic>
        <p:nvPicPr>
          <p:cNvPr id="6" name="Obrázok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968" y="1817663"/>
            <a:ext cx="5760640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4124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Zástupný objekt pre obsah 3">
            <a:extLst>
              <a:ext uri="{FF2B5EF4-FFF2-40B4-BE49-F238E27FC236}">
                <a16:creationId xmlns:a16="http://schemas.microsoft.com/office/drawing/2014/main" id="{68626009-C676-4D28-AF6C-C43700A9F6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447" y="1071475"/>
            <a:ext cx="3822743" cy="5096991"/>
          </a:xfrm>
        </p:spPr>
      </p:pic>
      <p:pic>
        <p:nvPicPr>
          <p:cNvPr id="6" name="Obrázok 5">
            <a:extLst>
              <a:ext uri="{FF2B5EF4-FFF2-40B4-BE49-F238E27FC236}">
                <a16:creationId xmlns:a16="http://schemas.microsoft.com/office/drawing/2014/main" id="{71130D2A-2329-4F37-B33C-90AFACD4562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071475"/>
            <a:ext cx="5093830" cy="5093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65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FREE SOURCE CODES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270375"/>
          </a:xfrm>
        </p:spPr>
        <p:txBody>
          <a:bodyPr>
            <a:normAutofit/>
          </a:bodyPr>
          <a:lstStyle/>
          <a:p>
            <a:r>
              <a:rPr lang="en-US" dirty="0"/>
              <a:t>Sources codes are available at </a:t>
            </a:r>
            <a:r>
              <a:rPr lang="en-US" dirty="0" err="1"/>
              <a:t>GitHub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as public project </a:t>
            </a:r>
            <a:r>
              <a:rPr lang="en-US" b="1" dirty="0" err="1"/>
              <a:t>Istro</a:t>
            </a:r>
            <a:r>
              <a:rPr lang="en-US" b="1" dirty="0"/>
              <a:t> RT</a:t>
            </a:r>
            <a:r>
              <a:rPr lang="en-US" dirty="0"/>
              <a:t>:</a:t>
            </a:r>
          </a:p>
          <a:p>
            <a:pPr marL="365760" lvl="1" indent="0">
              <a:buNone/>
            </a:pPr>
            <a:r>
              <a:rPr lang="en-US" sz="2000" b="1" dirty="0"/>
              <a:t>   https://github.com/lnx-git/istro-rt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Zástupný symbol obsahu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760" y="2276872"/>
            <a:ext cx="3076128" cy="3076128"/>
          </a:xfrm>
        </p:spPr>
      </p:pic>
    </p:spTree>
    <p:extLst>
      <p:ext uri="{BB962C8B-B14F-4D97-AF65-F5344CB8AC3E}">
        <p14:creationId xmlns:p14="http://schemas.microsoft.com/office/powerpoint/2010/main" val="2746776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270375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sk-SK" dirty="0"/>
          </a:p>
        </p:txBody>
      </p:sp>
      <p:sp>
        <p:nvSpPr>
          <p:cNvPr id="3" name="Zástupný objekt pre obsah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7" name="Obrázok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138" y="1821703"/>
            <a:ext cx="5701990" cy="42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210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GPS TESTS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575175"/>
          </a:xfrm>
        </p:spPr>
        <p:txBody>
          <a:bodyPr>
            <a:normAutofit/>
          </a:bodyPr>
          <a:lstStyle/>
          <a:p>
            <a:r>
              <a:rPr lang="en-US" dirty="0"/>
              <a:t>Motivation: poor GPS performance last year</a:t>
            </a:r>
          </a:p>
          <a:p>
            <a:r>
              <a:rPr lang="en-US" dirty="0"/>
              <a:t>Old GPS (blue): </a:t>
            </a:r>
            <a:r>
              <a:rPr lang="en-US" b="1" dirty="0"/>
              <a:t>MTK MT3333 GPS/GLONASS</a:t>
            </a:r>
          </a:p>
          <a:p>
            <a:pPr lvl="1"/>
            <a:r>
              <a:rPr lang="en-US" dirty="0" err="1"/>
              <a:t>Holux</a:t>
            </a:r>
            <a:r>
              <a:rPr lang="en-US" dirty="0"/>
              <a:t> M-215+ Dual GNSS: GPS/GLONASS</a:t>
            </a:r>
          </a:p>
          <a:p>
            <a:pPr lvl="1"/>
            <a:r>
              <a:rPr lang="en-US" dirty="0"/>
              <a:t>-165dBm, 66 searching, 22 tracking channels</a:t>
            </a:r>
          </a:p>
          <a:p>
            <a:r>
              <a:rPr lang="en-US" dirty="0"/>
              <a:t>New GPS (green): </a:t>
            </a:r>
            <a:r>
              <a:rPr lang="en-US" b="1" dirty="0" err="1"/>
              <a:t>Ublox</a:t>
            </a:r>
            <a:r>
              <a:rPr lang="en-US" b="1" dirty="0"/>
              <a:t> NEO-</a:t>
            </a:r>
            <a:r>
              <a:rPr lang="en-US" b="1" i="1" dirty="0"/>
              <a:t>M8 + Compass</a:t>
            </a:r>
          </a:p>
          <a:p>
            <a:pPr lvl="1"/>
            <a:r>
              <a:rPr lang="en-US" dirty="0"/>
              <a:t>Concurrent reception of up to 3 GNSS </a:t>
            </a:r>
            <a:br>
              <a:rPr lang="en-US" dirty="0"/>
            </a:br>
            <a:r>
              <a:rPr lang="en-US" dirty="0"/>
              <a:t>(GPS, Galileo, GLONASS, </a:t>
            </a:r>
            <a:r>
              <a:rPr lang="en-US" dirty="0" err="1"/>
              <a:t>BeiDou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–167 dBm, 72 channels, 30 tracking</a:t>
            </a:r>
          </a:p>
          <a:p>
            <a:pPr lvl="1"/>
            <a:r>
              <a:rPr lang="en-US" dirty="0"/>
              <a:t>Position: every 200ms</a:t>
            </a:r>
          </a:p>
          <a:p>
            <a:r>
              <a:rPr lang="en-US" dirty="0"/>
              <a:t>Issues: sometimes no course for more than 1s</a:t>
            </a:r>
          </a:p>
          <a:p>
            <a:r>
              <a:rPr lang="en-US" dirty="0"/>
              <a:t>Results: </a:t>
            </a:r>
            <a:r>
              <a:rPr lang="en-US" b="1" i="1" dirty="0"/>
              <a:t>the same position accuracy (10-20m)</a:t>
            </a:r>
            <a:endParaRPr lang="en-US" b="1" dirty="0"/>
          </a:p>
        </p:txBody>
      </p:sp>
      <p:pic>
        <p:nvPicPr>
          <p:cNvPr id="8" name="Zástupný objekt pre obsah 7">
            <a:extLst>
              <a:ext uri="{FF2B5EF4-FFF2-40B4-BE49-F238E27FC236}">
                <a16:creationId xmlns:a16="http://schemas.microsoft.com/office/drawing/2014/main" id="{49290B19-8360-42B0-85DD-8939C1D516E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711" y="2204864"/>
            <a:ext cx="4868121" cy="3170189"/>
          </a:xfrm>
        </p:spPr>
      </p:pic>
    </p:spTree>
    <p:extLst>
      <p:ext uri="{BB962C8B-B14F-4D97-AF65-F5344CB8AC3E}">
        <p14:creationId xmlns:p14="http://schemas.microsoft.com/office/powerpoint/2010/main" val="7248791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GPS GROUND PLANE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270375"/>
          </a:xfrm>
        </p:spPr>
        <p:txBody>
          <a:bodyPr>
            <a:normAutofit/>
          </a:bodyPr>
          <a:lstStyle/>
          <a:p>
            <a:r>
              <a:rPr lang="en-US" dirty="0"/>
              <a:t>U-</a:t>
            </a:r>
            <a:r>
              <a:rPr lang="en-US" dirty="0" err="1"/>
              <a:t>Blox</a:t>
            </a:r>
            <a:r>
              <a:rPr lang="en-US" dirty="0"/>
              <a:t> GPS Antenna documentation</a:t>
            </a:r>
            <a:endParaRPr lang="en-US" b="1" dirty="0"/>
          </a:p>
          <a:p>
            <a:pPr lvl="1"/>
            <a:r>
              <a:rPr lang="en-US" dirty="0"/>
              <a:t>Patch antennas - flat surface is ideal</a:t>
            </a:r>
          </a:p>
          <a:p>
            <a:pPr lvl="1"/>
            <a:r>
              <a:rPr lang="en-US" dirty="0"/>
              <a:t>can show very high gain, if mounted </a:t>
            </a:r>
            <a:br>
              <a:rPr lang="en-US" dirty="0"/>
            </a:br>
            <a:r>
              <a:rPr lang="en-US" b="1" dirty="0"/>
              <a:t>on large ground plane (70x70mm)</a:t>
            </a:r>
            <a:endParaRPr lang="en-US" dirty="0"/>
          </a:p>
          <a:p>
            <a:r>
              <a:rPr lang="en-US" dirty="0"/>
              <a:t>USB 3.0 impact on GPS</a:t>
            </a:r>
            <a:endParaRPr lang="en-US" b="1" i="1" dirty="0"/>
          </a:p>
          <a:p>
            <a:pPr lvl="1"/>
            <a:r>
              <a:rPr lang="en-US" dirty="0"/>
              <a:t>Intel paper: USB 3.0* Radio Frequency Interference Impact on 2.4 GHz Wireless Devices</a:t>
            </a:r>
          </a:p>
          <a:p>
            <a:r>
              <a:rPr lang="en-US" dirty="0"/>
              <a:t>We used simple shield for GPS </a:t>
            </a:r>
          </a:p>
          <a:p>
            <a:r>
              <a:rPr lang="en-US" dirty="0"/>
              <a:t>Results: </a:t>
            </a:r>
            <a:r>
              <a:rPr lang="en-US" b="1" dirty="0"/>
              <a:t>great improvement (3m accuracy)</a:t>
            </a:r>
            <a:endParaRPr lang="sk-SK" b="1" dirty="0"/>
          </a:p>
        </p:txBody>
      </p:sp>
      <p:sp>
        <p:nvSpPr>
          <p:cNvPr id="14" name="Zástupný objekt pre obsah 13">
            <a:extLst>
              <a:ext uri="{FF2B5EF4-FFF2-40B4-BE49-F238E27FC236}">
                <a16:creationId xmlns:a16="http://schemas.microsoft.com/office/drawing/2014/main" id="{8CD049C9-AAA1-416E-9721-B53CEB2BB7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5947" y="1847850"/>
            <a:ext cx="4343400" cy="4270375"/>
          </a:xfrm>
        </p:spPr>
        <p:txBody>
          <a:bodyPr>
            <a:normAutofit/>
          </a:bodyPr>
          <a:lstStyle/>
          <a:p>
            <a:endParaRPr lang="sk-SK" dirty="0"/>
          </a:p>
        </p:txBody>
      </p:sp>
      <p:pic>
        <p:nvPicPr>
          <p:cNvPr id="15" name="Obrázok 14">
            <a:extLst>
              <a:ext uri="{FF2B5EF4-FFF2-40B4-BE49-F238E27FC236}">
                <a16:creationId xmlns:a16="http://schemas.microsoft.com/office/drawing/2014/main" id="{EE38DCEB-F276-452C-A551-CB522996D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6808" y="1723682"/>
            <a:ext cx="2701679" cy="1602119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016928E1-4A75-478E-AB3F-09446FE262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352" y="3449283"/>
            <a:ext cx="5328592" cy="30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547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170FOV CAMERA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270375"/>
          </a:xfrm>
        </p:spPr>
        <p:txBody>
          <a:bodyPr>
            <a:normAutofit/>
          </a:bodyPr>
          <a:lstStyle/>
          <a:p>
            <a:r>
              <a:rPr lang="pt-BR" b="1" dirty="0"/>
              <a:t>oCam : 5MP USB 3.0 Camera</a:t>
            </a:r>
            <a:endParaRPr lang="en-US" b="1" dirty="0"/>
          </a:p>
          <a:p>
            <a:pPr lvl="1"/>
            <a:r>
              <a:rPr lang="sk-SK" dirty="0" err="1"/>
              <a:t>OmniVision</a:t>
            </a:r>
            <a:r>
              <a:rPr lang="sk-SK" dirty="0"/>
              <a:t> OV5640 CMOS image </a:t>
            </a:r>
            <a:r>
              <a:rPr lang="sk-SK" dirty="0" err="1"/>
              <a:t>sensor</a:t>
            </a:r>
            <a:endParaRPr lang="en-US" dirty="0"/>
          </a:p>
          <a:p>
            <a:pPr lvl="1"/>
            <a:r>
              <a:rPr lang="en-US" dirty="0"/>
              <a:t>Original lens </a:t>
            </a:r>
            <a:r>
              <a:rPr lang="sk-SK" dirty="0"/>
              <a:t>F</a:t>
            </a:r>
            <a:r>
              <a:rPr lang="en-US" dirty="0" err="1"/>
              <a:t>ield</a:t>
            </a:r>
            <a:r>
              <a:rPr lang="en-US" dirty="0"/>
              <a:t> Of View: </a:t>
            </a:r>
            <a:r>
              <a:rPr lang="sk-SK" dirty="0"/>
              <a:t>65 </a:t>
            </a:r>
            <a:r>
              <a:rPr lang="sk-SK" dirty="0" err="1"/>
              <a:t>Degree</a:t>
            </a:r>
            <a:r>
              <a:rPr lang="en-US" dirty="0"/>
              <a:t> </a:t>
            </a:r>
          </a:p>
          <a:p>
            <a:r>
              <a:rPr lang="en-US" dirty="0"/>
              <a:t>Exchangeable Standard M12 Lens</a:t>
            </a:r>
            <a:endParaRPr lang="en-US" b="1" i="1" dirty="0"/>
          </a:p>
          <a:p>
            <a:pPr lvl="1"/>
            <a:r>
              <a:rPr lang="en-US" dirty="0"/>
              <a:t>Separate: </a:t>
            </a:r>
            <a:r>
              <a:rPr lang="sk-SK" dirty="0"/>
              <a:t>170 </a:t>
            </a:r>
            <a:r>
              <a:rPr lang="sk-SK" dirty="0" err="1"/>
              <a:t>Degree</a:t>
            </a:r>
            <a:r>
              <a:rPr lang="sk-SK" dirty="0"/>
              <a:t> </a:t>
            </a:r>
            <a:r>
              <a:rPr lang="sk-SK" dirty="0" err="1"/>
              <a:t>Wide</a:t>
            </a:r>
            <a:r>
              <a:rPr lang="sk-SK" dirty="0"/>
              <a:t> </a:t>
            </a:r>
            <a:r>
              <a:rPr lang="sk-SK" dirty="0" err="1"/>
              <a:t>Angle</a:t>
            </a:r>
            <a:endParaRPr lang="sk-SK" dirty="0"/>
          </a:p>
          <a:p>
            <a:pPr lvl="1"/>
            <a:r>
              <a:rPr lang="en-US" dirty="0"/>
              <a:t>(standard accessory also for GoPro cameras)</a:t>
            </a:r>
          </a:p>
          <a:p>
            <a:r>
              <a:rPr lang="en-US" dirty="0"/>
              <a:t>we 3d-printed an adjustable camera holder</a:t>
            </a:r>
            <a:br>
              <a:rPr lang="en-US" dirty="0"/>
            </a:br>
            <a:r>
              <a:rPr lang="en-US" dirty="0"/>
              <a:t>(fixed by screws)</a:t>
            </a:r>
          </a:p>
          <a:p>
            <a:r>
              <a:rPr lang="en-US" dirty="0"/>
              <a:t>we broke the USB connector during </a:t>
            </a:r>
            <a:br>
              <a:rPr lang="en-US" dirty="0"/>
            </a:br>
            <a:r>
              <a:rPr lang="en-US" dirty="0"/>
              <a:t>the first test drive</a:t>
            </a:r>
          </a:p>
          <a:p>
            <a:endParaRPr lang="sk-SK" b="1" dirty="0"/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634DFE30-4CC2-4475-8A4A-BB7F868CD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250" y="1825624"/>
            <a:ext cx="3176494" cy="3581497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DD4E7EC6-76EB-417D-98B7-A944ED6B2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9696" y="4478978"/>
            <a:ext cx="1856287" cy="1856287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194F7683-0E08-44BE-A709-F14429E07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424" y="5526327"/>
            <a:ext cx="2030600" cy="808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1188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CALIBRATION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1384" y="1844824"/>
            <a:ext cx="5328592" cy="4270375"/>
          </a:xfrm>
        </p:spPr>
        <p:txBody>
          <a:bodyPr>
            <a:normAutofit/>
          </a:bodyPr>
          <a:lstStyle/>
          <a:p>
            <a:r>
              <a:rPr lang="pt-BR" b="1" dirty="0"/>
              <a:t>Fisheye image warping correction</a:t>
            </a:r>
            <a:endParaRPr lang="en-US" b="1" dirty="0"/>
          </a:p>
          <a:p>
            <a:pPr lvl="1"/>
            <a:r>
              <a:rPr lang="en-US" dirty="0"/>
              <a:t>OpenCV supports </a:t>
            </a:r>
            <a:r>
              <a:rPr lang="sk-SK" dirty="0" err="1"/>
              <a:t>Camera</a:t>
            </a:r>
            <a:r>
              <a:rPr lang="sk-SK" dirty="0"/>
              <a:t> </a:t>
            </a:r>
            <a:r>
              <a:rPr lang="sk-SK" dirty="0" err="1"/>
              <a:t>Calibration</a:t>
            </a:r>
            <a:endParaRPr lang="sk-SK" dirty="0"/>
          </a:p>
          <a:p>
            <a:pPr lvl="1"/>
            <a:r>
              <a:rPr lang="sk-SK" dirty="0"/>
              <a:t>cv2.calibrateCamera()</a:t>
            </a:r>
            <a:endParaRPr lang="en-US" dirty="0"/>
          </a:p>
          <a:p>
            <a:pPr lvl="1"/>
            <a:r>
              <a:rPr lang="en-US" dirty="0"/>
              <a:t>cv2.undistort()</a:t>
            </a:r>
          </a:p>
          <a:p>
            <a:r>
              <a:rPr lang="en-US" dirty="0"/>
              <a:t>Test in Python</a:t>
            </a:r>
            <a:endParaRPr lang="en-US" b="1" i="1" dirty="0"/>
          </a:p>
          <a:p>
            <a:pPr lvl="1"/>
            <a:r>
              <a:rPr lang="en-US" dirty="0"/>
              <a:t>execution times:  </a:t>
            </a:r>
            <a:r>
              <a:rPr lang="sk-SK" dirty="0"/>
              <a:t>120</a:t>
            </a:r>
            <a:r>
              <a:rPr lang="en-US" dirty="0"/>
              <a:t>-</a:t>
            </a:r>
            <a:r>
              <a:rPr lang="sk-SK" dirty="0"/>
              <a:t>200 ms</a:t>
            </a:r>
          </a:p>
          <a:p>
            <a:r>
              <a:rPr lang="en-US" dirty="0"/>
              <a:t>Not used because of the performance impact</a:t>
            </a:r>
          </a:p>
          <a:p>
            <a:r>
              <a:rPr lang="en-US" dirty="0"/>
              <a:t>Better approach: correct only mapping between XY points and local map coordinates</a:t>
            </a:r>
          </a:p>
          <a:p>
            <a:endParaRPr lang="sk-SK" b="1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7AF7A36B-B4EB-4AFC-B39B-4C000E6B2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127" y="457200"/>
            <a:ext cx="2992015" cy="2244011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FBFFE9BB-3C72-4EC0-BEDC-C0FFC2558B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4112" y="2800654"/>
            <a:ext cx="4800195" cy="3600146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BFD0C3A1-2BE0-455C-AB1B-A61D848656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6427" y="457200"/>
            <a:ext cx="1895872" cy="142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218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CAMERA ISSUES</a:t>
            </a:r>
            <a:endParaRPr lang="sk-SK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35360" y="1844824"/>
            <a:ext cx="5904656" cy="4270375"/>
          </a:xfrm>
        </p:spPr>
        <p:txBody>
          <a:bodyPr>
            <a:normAutofit/>
          </a:bodyPr>
          <a:lstStyle/>
          <a:p>
            <a:r>
              <a:rPr lang="pt-BR" b="1" dirty="0"/>
              <a:t>Front side of the robot on every image</a:t>
            </a:r>
          </a:p>
          <a:p>
            <a:pPr lvl="1"/>
            <a:r>
              <a:rPr lang="pt-BR" dirty="0"/>
              <a:t>problem to paint it with the “road” color</a:t>
            </a:r>
          </a:p>
          <a:p>
            <a:pPr lvl="1"/>
            <a:r>
              <a:rPr lang="pt-BR" dirty="0"/>
              <a:t>solution: to be fixed by SW masking</a:t>
            </a:r>
          </a:p>
          <a:p>
            <a:r>
              <a:rPr lang="pt-BR" b="1" dirty="0"/>
              <a:t>Image is too dark</a:t>
            </a:r>
            <a:endParaRPr lang="en-US" b="1" dirty="0"/>
          </a:p>
          <a:p>
            <a:pPr lvl="1"/>
            <a:r>
              <a:rPr lang="en-US" dirty="0"/>
              <a:t>sun/sky causes high contrast images</a:t>
            </a:r>
          </a:p>
          <a:p>
            <a:pPr lvl="1"/>
            <a:r>
              <a:rPr lang="en-US" dirty="0"/>
              <a:t>our color maps did not work correctly</a:t>
            </a:r>
          </a:p>
          <a:p>
            <a:pPr lvl="1"/>
            <a:r>
              <a:rPr lang="en-US" dirty="0"/>
              <a:t>solution: use a shield to hide sky?</a:t>
            </a:r>
          </a:p>
          <a:p>
            <a:r>
              <a:rPr lang="pt-BR" b="1" dirty="0"/>
              <a:t>Roads appear too narrow</a:t>
            </a:r>
          </a:p>
          <a:p>
            <a:pPr lvl="1"/>
            <a:r>
              <a:rPr lang="pt-BR" dirty="0"/>
              <a:t>algorithm was not able to use GPS navig. on roads</a:t>
            </a:r>
          </a:p>
          <a:p>
            <a:pPr lvl="1"/>
            <a:r>
              <a:rPr lang="en-US" dirty="0"/>
              <a:t>solution: local-map geometry to be corrected</a:t>
            </a:r>
          </a:p>
          <a:p>
            <a:endParaRPr lang="sk-SK" b="1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F0E5B5AB-01B1-4C01-A375-0E85F7A661C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56" y="2194036"/>
            <a:ext cx="2511829" cy="1883872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26EB0844-FE98-4BC7-8850-7F74BED4AF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085" y="2194036"/>
            <a:ext cx="2511829" cy="1883872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AF22E170-482E-40B4-8553-DFC17FBE9A6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56" y="4227908"/>
            <a:ext cx="2511829" cy="1883872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FE2FB316-1891-43EC-AEE5-2D2906D053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084" y="4227908"/>
            <a:ext cx="2511829" cy="1883872"/>
          </a:xfrm>
          <a:prstGeom prst="rect">
            <a:avLst/>
          </a:prstGeom>
        </p:spPr>
      </p:pic>
      <p:pic>
        <p:nvPicPr>
          <p:cNvPr id="16" name="Obrázok 15">
            <a:extLst>
              <a:ext uri="{FF2B5EF4-FFF2-40B4-BE49-F238E27FC236}">
                <a16:creationId xmlns:a16="http://schemas.microsoft.com/office/drawing/2014/main" id="{A2F91AB0-4892-4881-85B9-34FD5413DC8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256" y="160164"/>
            <a:ext cx="2511829" cy="1883872"/>
          </a:xfrm>
          <a:prstGeom prst="rect">
            <a:avLst/>
          </a:prstGeom>
        </p:spPr>
      </p:pic>
      <p:pic>
        <p:nvPicPr>
          <p:cNvPr id="18" name="Obrázok 17">
            <a:extLst>
              <a:ext uri="{FF2B5EF4-FFF2-40B4-BE49-F238E27FC236}">
                <a16:creationId xmlns:a16="http://schemas.microsoft.com/office/drawing/2014/main" id="{3CA075A0-1A76-439D-BE7D-47E3F1BE3CE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084" y="120750"/>
            <a:ext cx="2511829" cy="1883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812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735960" y="1825625"/>
            <a:ext cx="5328592" cy="4270375"/>
          </a:xfrm>
        </p:spPr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sk-SK" dirty="0"/>
          </a:p>
        </p:txBody>
      </p:sp>
      <p:pic>
        <p:nvPicPr>
          <p:cNvPr id="9" name="Obrázok 8">
            <a:extLst>
              <a:ext uri="{FF2B5EF4-FFF2-40B4-BE49-F238E27FC236}">
                <a16:creationId xmlns:a16="http://schemas.microsoft.com/office/drawing/2014/main" id="{BAB0F2D0-FFDA-41FE-93D9-068F6DCC7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8010" y="836080"/>
            <a:ext cx="3855979" cy="2891984"/>
          </a:xfrm>
          <a:prstGeom prst="rect">
            <a:avLst/>
          </a:prstGeom>
        </p:spPr>
      </p:pic>
      <p:pic>
        <p:nvPicPr>
          <p:cNvPr id="11" name="Obrázok 10">
            <a:extLst>
              <a:ext uri="{FF2B5EF4-FFF2-40B4-BE49-F238E27FC236}">
                <a16:creationId xmlns:a16="http://schemas.microsoft.com/office/drawing/2014/main" id="{44A1809F-0B30-472B-8371-4739E73F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119" y="3865044"/>
            <a:ext cx="3855979" cy="2891984"/>
          </a:xfrm>
          <a:prstGeom prst="rect">
            <a:avLst/>
          </a:prstGeom>
        </p:spPr>
      </p:pic>
      <p:pic>
        <p:nvPicPr>
          <p:cNvPr id="13" name="Obrázok 12">
            <a:extLst>
              <a:ext uri="{FF2B5EF4-FFF2-40B4-BE49-F238E27FC236}">
                <a16:creationId xmlns:a16="http://schemas.microsoft.com/office/drawing/2014/main" id="{FD35B4FE-0345-4F0D-B165-AAEEF9C69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40" y="836080"/>
            <a:ext cx="3855979" cy="2891984"/>
          </a:xfrm>
          <a:prstGeom prst="rect">
            <a:avLst/>
          </a:prstGeom>
        </p:spPr>
      </p:pic>
      <p:pic>
        <p:nvPicPr>
          <p:cNvPr id="15" name="Obrázok 14">
            <a:extLst>
              <a:ext uri="{FF2B5EF4-FFF2-40B4-BE49-F238E27FC236}">
                <a16:creationId xmlns:a16="http://schemas.microsoft.com/office/drawing/2014/main" id="{9D713D1B-4F05-4D99-A591-17E30B1A31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40" y="3861048"/>
            <a:ext cx="3855979" cy="2891984"/>
          </a:xfrm>
          <a:prstGeom prst="rect">
            <a:avLst/>
          </a:prstGeom>
        </p:spPr>
      </p:pic>
      <p:pic>
        <p:nvPicPr>
          <p:cNvPr id="17" name="Obrázok 16">
            <a:extLst>
              <a:ext uri="{FF2B5EF4-FFF2-40B4-BE49-F238E27FC236}">
                <a16:creationId xmlns:a16="http://schemas.microsoft.com/office/drawing/2014/main" id="{A11A7F78-3858-4144-95B8-2F7C44198B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9" y="836080"/>
            <a:ext cx="3855979" cy="2891984"/>
          </a:xfrm>
          <a:prstGeom prst="rect">
            <a:avLst/>
          </a:prstGeom>
        </p:spPr>
      </p:pic>
      <p:pic>
        <p:nvPicPr>
          <p:cNvPr id="19" name="Obrázok 18">
            <a:extLst>
              <a:ext uri="{FF2B5EF4-FFF2-40B4-BE49-F238E27FC236}">
                <a16:creationId xmlns:a16="http://schemas.microsoft.com/office/drawing/2014/main" id="{3EEAB85A-A7A3-45C5-BEAD-8038724767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188" y="3861048"/>
            <a:ext cx="3855979" cy="289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05181"/>
      </p:ext>
    </p:extLst>
  </p:cSld>
  <p:clrMapOvr>
    <a:masterClrMapping/>
  </p:clrMapOvr>
</p:sld>
</file>

<file path=ppt/theme/theme1.xml><?xml version="1.0" encoding="utf-8"?>
<a:theme xmlns:a="http://schemas.openxmlformats.org/drawingml/2006/main" name="Tech Computer 16x9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15_4109default" id="{E728D685-11FC-4812-BA85-57AC6F9C9F40}" vid="{BC4E008B-95FF-4815-904E-143A8EDFC1D4}"/>
    </a:ext>
  </a:extLst>
</a:theme>
</file>

<file path=ppt/theme/theme2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TechComputer">
      <a:dk1>
        <a:srgbClr val="000000"/>
      </a:dk1>
      <a:lt1>
        <a:sysClr val="window" lastClr="FFFFFF"/>
      </a:lt1>
      <a:dk2>
        <a:srgbClr val="4D4D4D"/>
      </a:dk2>
      <a:lt2>
        <a:srgbClr val="DDDDDD"/>
      </a:lt2>
      <a:accent1>
        <a:srgbClr val="92D050"/>
      </a:accent1>
      <a:accent2>
        <a:srgbClr val="F7C331"/>
      </a:accent2>
      <a:accent3>
        <a:srgbClr val="47B8C7"/>
      </a:accent3>
      <a:accent4>
        <a:srgbClr val="B074BA"/>
      </a:accent4>
      <a:accent5>
        <a:srgbClr val="F34D47"/>
      </a:accent5>
      <a:accent6>
        <a:srgbClr val="FA8F30"/>
      </a:accent6>
      <a:hlink>
        <a:srgbClr val="47B8C7"/>
      </a:hlink>
      <a:folHlink>
        <a:srgbClr val="969696"/>
      </a:folHlink>
    </a:clrScheme>
    <a:fontScheme name="Consolas-Candara">
      <a:majorFont>
        <a:latin typeface="Consolas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746CFF6F-D9AA-4BC0-911A-0A13567719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technology circuit board design presentation (widescreen)</Template>
  <TotalTime>0</TotalTime>
  <Words>1187</Words>
  <Application>Microsoft Office PowerPoint</Application>
  <PresentationFormat>Širokouhlá</PresentationFormat>
  <Paragraphs>252</Paragraphs>
  <Slides>31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31</vt:i4>
      </vt:variant>
    </vt:vector>
  </HeadingPairs>
  <TitlesOfParts>
    <vt:vector size="35" baseType="lpstr">
      <vt:lpstr>Arial</vt:lpstr>
      <vt:lpstr>Candara</vt:lpstr>
      <vt:lpstr>Consolas</vt:lpstr>
      <vt:lpstr>Tech Computer 16x9</vt:lpstr>
      <vt:lpstr>Istrobotics</vt:lpstr>
      <vt:lpstr>     2016    2017     2018 </vt:lpstr>
      <vt:lpstr>Prezentácia programu PowerPoint</vt:lpstr>
      <vt:lpstr>NEW GPS TESTS</vt:lpstr>
      <vt:lpstr>GPS GROUND PLANE</vt:lpstr>
      <vt:lpstr>NEW 170FOV CAMERA</vt:lpstr>
      <vt:lpstr>CAMERA CALIBRATION</vt:lpstr>
      <vt:lpstr>CAMERA ISSUES</vt:lpstr>
      <vt:lpstr>Prezentácia programu PowerPoint</vt:lpstr>
      <vt:lpstr>NAVIGATION – ROUTE PLANNING</vt:lpstr>
      <vt:lpstr>QR CODES</vt:lpstr>
      <vt:lpstr>VISUALISATION</vt:lpstr>
      <vt:lpstr>ROUND4 - DISK FULL</vt:lpstr>
      <vt:lpstr>PROBLEMS</vt:lpstr>
      <vt:lpstr>GENERAL SLIDES</vt:lpstr>
      <vt:lpstr>ROBOT CHASSIS</vt:lpstr>
      <vt:lpstr>HARDWARE DESIGN</vt:lpstr>
      <vt:lpstr>HARDWARE</vt:lpstr>
      <vt:lpstr>Odroid-XU4 vs Raspberry Pi3</vt:lpstr>
      <vt:lpstr>SOFTWARE</vt:lpstr>
      <vt:lpstr>SOFTWARE DESIGN – PROCESSING</vt:lpstr>
      <vt:lpstr>LIDAR – obstacle detection</vt:lpstr>
      <vt:lpstr>VISION – approach</vt:lpstr>
      <vt:lpstr>VISION – Pixel color classification</vt:lpstr>
      <vt:lpstr>VISION – Algorithm</vt:lpstr>
      <vt:lpstr>WAYPOINT NAVIGATION</vt:lpstr>
      <vt:lpstr>WORLD MAP – BUILDING LOCAL GRID</vt:lpstr>
      <vt:lpstr>Prezentácia programu PowerPoint</vt:lpstr>
      <vt:lpstr>PROBLEMS – VISION FAILS DETECT ROAD</vt:lpstr>
      <vt:lpstr>FREE SOURCE CODES</vt:lpstr>
      <vt:lpstr>THANK YOU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2015-09-06T06:04:40Z</dcterms:created>
  <dcterms:modified xsi:type="dcterms:W3CDTF">2018-09-16T09:02:18Z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TC029010269991</vt:lpwstr>
  </property>
</Properties>
</file>